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24" r:id="rId2"/>
    <p:sldId id="392" r:id="rId3"/>
    <p:sldId id="393" r:id="rId4"/>
    <p:sldId id="426" r:id="rId5"/>
    <p:sldId id="427" r:id="rId6"/>
    <p:sldId id="428" r:id="rId7"/>
    <p:sldId id="429" r:id="rId8"/>
    <p:sldId id="430" r:id="rId9"/>
    <p:sldId id="431" r:id="rId10"/>
    <p:sldId id="433" r:id="rId11"/>
    <p:sldId id="435" r:id="rId12"/>
    <p:sldId id="436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4" r:id="rId25"/>
    <p:sldId id="452" r:id="rId26"/>
    <p:sldId id="453" r:id="rId27"/>
    <p:sldId id="455" r:id="rId28"/>
    <p:sldId id="457" r:id="rId29"/>
    <p:sldId id="487" r:id="rId30"/>
    <p:sldId id="488" r:id="rId31"/>
    <p:sldId id="489" r:id="rId32"/>
    <p:sldId id="490" r:id="rId33"/>
    <p:sldId id="491" r:id="rId34"/>
    <p:sldId id="492" r:id="rId35"/>
    <p:sldId id="458" r:id="rId36"/>
    <p:sldId id="459" r:id="rId37"/>
    <p:sldId id="460" r:id="rId38"/>
    <p:sldId id="468" r:id="rId39"/>
    <p:sldId id="469" r:id="rId40"/>
    <p:sldId id="470" r:id="rId41"/>
    <p:sldId id="464" r:id="rId42"/>
    <p:sldId id="466" r:id="rId43"/>
    <p:sldId id="467" r:id="rId44"/>
    <p:sldId id="471" r:id="rId45"/>
    <p:sldId id="478" r:id="rId46"/>
    <p:sldId id="479" r:id="rId47"/>
    <p:sldId id="480" r:id="rId48"/>
    <p:sldId id="481" r:id="rId49"/>
    <p:sldId id="482" r:id="rId50"/>
    <p:sldId id="494" r:id="rId51"/>
    <p:sldId id="485" r:id="rId52"/>
    <p:sldId id="486" r:id="rId53"/>
  </p:sldIdLst>
  <p:sldSz cx="12192000" cy="6858000"/>
  <p:notesSz cx="6858000" cy="9144000"/>
  <p:embeddedFontLst>
    <p:embeddedFont>
      <p:font typeface="Roboto Condensed Light" panose="020B0604020202020204" charset="0"/>
      <p:regular r:id="rId56"/>
      <p:italic r:id="rId57"/>
    </p:embeddedFont>
    <p:embeddedFont>
      <p:font typeface="Open Sans Semibold" panose="020B0604020202020204" charset="0"/>
      <p:bold r:id="rId58"/>
      <p:boldItalic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Wingdings 3" panose="05040102010807070707" pitchFamily="18" charset="2"/>
      <p:regular r:id="rId68"/>
    </p:embeddedFont>
    <p:embeddedFont>
      <p:font typeface="Roboto Condensed" panose="020B0604020202020204" charset="0"/>
      <p:regular r:id="rId69"/>
      <p:bold r:id="rId70"/>
      <p:italic r:id="rId71"/>
      <p:boldItalic r:id="rId72"/>
    </p:embeddedFont>
    <p:embeddedFont>
      <p:font typeface="Cambria Math" panose="02040503050406030204" pitchFamily="18" charset="0"/>
      <p:regular r:id="rId73"/>
    </p:embeddedFont>
    <p:embeddedFont>
      <p:font typeface="Segoe UI Black" panose="020B0A02040204020203" pitchFamily="34" charset="0"/>
      <p:bold r:id="rId74"/>
      <p:boldItalic r:id="rId75"/>
    </p:embeddedFont>
    <p:embeddedFont>
      <p:font typeface="Open Sans" panose="020B060402020202020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AD1457"/>
    <a:srgbClr val="F9C5D7"/>
    <a:srgbClr val="3A6DB9"/>
    <a:srgbClr val="B84742"/>
    <a:srgbClr val="D4E9F8"/>
    <a:srgbClr val="008C9E"/>
    <a:srgbClr val="BFE2E7"/>
    <a:srgbClr val="F48CAF"/>
    <a:srgbClr val="F19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and Conquer Algorithms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/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 dirty="0" smtClean="0"/>
              <a:t>Analysis and Design of Algorithms </a:t>
            </a:r>
            <a:r>
              <a:rPr lang="en-US" sz="1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22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q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r>
              <a:rPr lang="en-US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Basics of Algorithms and Mathematics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fld id="{0DFAFC65-7612-4714-8C31-D331BBD2B88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Darshan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Institute of Engineering &amp; 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5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#3150703 (ADA)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3 – Divide &amp;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Conquer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Algorithms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  <p:sldLayoutId id="2147483693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0.png"/><Relationship Id="rId11" Type="http://schemas.openxmlformats.org/officeDocument/2006/relationships/image" Target="../media/image104.png"/><Relationship Id="rId5" Type="http://schemas.openxmlformats.org/officeDocument/2006/relationships/image" Target="../media/image980.png"/><Relationship Id="rId10" Type="http://schemas.openxmlformats.org/officeDocument/2006/relationships/image" Target="../media/image103.png"/><Relationship Id="rId4" Type="http://schemas.openxmlformats.org/officeDocument/2006/relationships/image" Target="../media/image970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11" Type="http://schemas.openxmlformats.org/officeDocument/2006/relationships/image" Target="../media/image106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00F155-879E-4253-A2D1-B37B688D1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5485" y="2225449"/>
            <a:ext cx="8845767" cy="3740801"/>
          </a:xfrm>
        </p:spPr>
        <p:txBody>
          <a:bodyPr/>
          <a:lstStyle/>
          <a:p>
            <a:pPr algn="ctr"/>
            <a:r>
              <a:rPr lang="en-US" sz="5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Unit-3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and Conquer </a:t>
            </a:r>
            <a:r>
              <a:rPr lang="en-US" sz="5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US" sz="5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FB63FA-504F-4C2F-94BC-4E75D37EEF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56567" y="13855"/>
            <a:ext cx="4572000" cy="734653"/>
          </a:xfrm>
        </p:spPr>
        <p:txBody>
          <a:bodyPr/>
          <a:lstStyle/>
          <a:p>
            <a:r>
              <a:rPr lang="en-US" sz="2000" b="1" dirty="0"/>
              <a:t>Analysis and Design of Algorithms 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(ADA)</a:t>
            </a:r>
          </a:p>
          <a:p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3: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21894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19059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2: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18494"/>
              </p:ext>
            </p:extLst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1042"/>
          <p:cNvSpPr>
            <a:spLocks noChangeShapeType="1"/>
          </p:cNvSpPr>
          <p:nvPr/>
        </p:nvSpPr>
        <p:spPr bwMode="auto">
          <a:xfrm>
            <a:off x="6067865" y="2410657"/>
            <a:ext cx="0" cy="635000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043"/>
              <p:cNvSpPr txBox="1">
                <a:spLocks noChangeArrowheads="1"/>
              </p:cNvSpPr>
              <p:nvPr/>
            </p:nvSpPr>
            <p:spPr bwMode="auto">
              <a:xfrm>
                <a:off x="4071645" y="3111182"/>
                <a:ext cx="3768725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/>
                  <a:t> &lt; midpoint </a:t>
                </a:r>
                <a:r>
                  <a:rPr lang="en-US" altLang="en-US" sz="2400" dirty="0" smtClean="0"/>
                  <a:t>value?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</a:t>
                </a:r>
                <a:r>
                  <a:rPr lang="en-US" altLang="en-US" sz="2400" b="1" dirty="0" smtClean="0">
                    <a:solidFill>
                      <a:srgbClr val="AD1457"/>
                    </a:solidFill>
                  </a:rPr>
                  <a:t>.</a:t>
                </a:r>
                <a:r>
                  <a:rPr lang="en-US" altLang="en-US" sz="2400" dirty="0" smtClean="0"/>
                  <a:t> 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17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1645" y="3111182"/>
                <a:ext cx="3768725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9211" b="-302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956554" y="31003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042"/>
          <p:cNvSpPr txBox="1">
            <a:spLocks noChangeArrowheads="1"/>
          </p:cNvSpPr>
          <p:nvPr/>
        </p:nvSpPr>
        <p:spPr bwMode="auto">
          <a:xfrm>
            <a:off x="951822" y="6015334"/>
            <a:ext cx="61264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/>
              <a:t>Search for the target in the area before midpoint</a:t>
            </a:r>
            <a:r>
              <a:rPr lang="en-US" altLang="en-US" sz="2400" dirty="0" smtClean="0"/>
              <a:t>. </a:t>
            </a:r>
            <a:endParaRPr lang="en-US" altLang="en-US" sz="2400" dirty="0"/>
          </a:p>
        </p:txBody>
      </p:sp>
      <p:sp>
        <p:nvSpPr>
          <p:cNvPr id="19" name="AutoShape 1043"/>
          <p:cNvSpPr>
            <a:spLocks/>
          </p:cNvSpPr>
          <p:nvPr/>
        </p:nvSpPr>
        <p:spPr bwMode="auto">
          <a:xfrm rot="16200000">
            <a:off x="3748362" y="4030415"/>
            <a:ext cx="533400" cy="3259183"/>
          </a:xfrm>
          <a:prstGeom prst="leftBrace">
            <a:avLst>
              <a:gd name="adj1" fmla="val 42857"/>
              <a:gd name="adj2" fmla="val 50000"/>
            </a:avLst>
          </a:prstGeom>
          <a:noFill/>
          <a:ln w="38100">
            <a:solidFill>
              <a:srgbClr val="AD145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043"/>
              <p:cNvSpPr txBox="1">
                <a:spLocks noChangeArrowheads="1"/>
              </p:cNvSpPr>
              <p:nvPr/>
            </p:nvSpPr>
            <p:spPr bwMode="auto">
              <a:xfrm>
                <a:off x="4183502" y="3131350"/>
                <a:ext cx="3768725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dirty="0" smtClean="0"/>
                  <a:t>= midpoint value? </a:t>
                </a:r>
                <a:r>
                  <a:rPr lang="en-US" altLang="en-US" sz="2400" b="1" dirty="0" smtClean="0">
                    <a:solidFill>
                      <a:srgbClr val="AD1457"/>
                    </a:solidFill>
                  </a:rPr>
                  <a:t>No.</a:t>
                </a:r>
                <a:r>
                  <a:rPr lang="en-US" altLang="en-US" sz="2400" dirty="0" smtClean="0"/>
                  <a:t> 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20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502" y="3131350"/>
                <a:ext cx="376872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9333" b="-32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7174164" y="3149643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0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7" grpId="0" animBg="1"/>
      <p:bldP spid="18" grpId="0"/>
      <p:bldP spid="19" grpId="0" animBg="1"/>
      <p:bldP spid="20" grpId="0" animBg="1"/>
      <p:bldP spid="20" grpId="1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5: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35762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4: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1042"/>
          <p:cNvSpPr>
            <a:spLocks noChangeShapeType="1"/>
          </p:cNvSpPr>
          <p:nvPr/>
        </p:nvSpPr>
        <p:spPr bwMode="auto">
          <a:xfrm>
            <a:off x="3625110" y="2449846"/>
            <a:ext cx="0" cy="635000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89074" y="30697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043"/>
          <p:cNvSpPr txBox="1">
            <a:spLocks noChangeArrowheads="1"/>
          </p:cNvSpPr>
          <p:nvPr/>
        </p:nvSpPr>
        <p:spPr bwMode="auto">
          <a:xfrm>
            <a:off x="2009001" y="3089707"/>
            <a:ext cx="33832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Find approximate midpoint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043"/>
              <p:cNvSpPr txBox="1">
                <a:spLocks noChangeArrowheads="1"/>
              </p:cNvSpPr>
              <p:nvPr/>
            </p:nvSpPr>
            <p:spPr bwMode="auto">
              <a:xfrm>
                <a:off x="2209288" y="6021976"/>
                <a:ext cx="3573927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 smtClean="0"/>
                  <a:t> </a:t>
                </a:r>
                <a:r>
                  <a:rPr lang="en-US" altLang="en-US" sz="2400" dirty="0"/>
                  <a:t>&gt; </a:t>
                </a:r>
                <a:r>
                  <a:rPr lang="en-US" altLang="en-US" sz="2400" dirty="0" smtClean="0"/>
                  <a:t>value </a:t>
                </a:r>
                <a:r>
                  <a:rPr lang="en-US" altLang="en-US" sz="2400" dirty="0"/>
                  <a:t>of midpoint?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YES.</a:t>
                </a:r>
              </a:p>
            </p:txBody>
          </p:sp>
        </mc:Choice>
        <mc:Fallback xmlns="">
          <p:sp>
            <p:nvSpPr>
              <p:cNvPr id="21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288" y="6021976"/>
                <a:ext cx="3573927" cy="461665"/>
              </a:xfrm>
              <a:prstGeom prst="rect">
                <a:avLst/>
              </a:prstGeom>
              <a:blipFill>
                <a:blip r:embed="rId3"/>
                <a:stretch>
                  <a:fillRect l="-341" t="-9211" r="-681" b="-302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1042"/>
          <p:cNvSpPr>
            <a:spLocks noChangeShapeType="1"/>
          </p:cNvSpPr>
          <p:nvPr/>
        </p:nvSpPr>
        <p:spPr bwMode="auto">
          <a:xfrm>
            <a:off x="3600989" y="5366585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24845" y="6043749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20" grpId="0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7: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58762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62606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6: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289074" y="30697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1042"/>
          <p:cNvSpPr>
            <a:spLocks noChangeShapeType="1"/>
          </p:cNvSpPr>
          <p:nvPr/>
        </p:nvSpPr>
        <p:spPr bwMode="auto">
          <a:xfrm>
            <a:off x="4437011" y="5353522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24845" y="6043749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044"/>
              <p:cNvSpPr txBox="1">
                <a:spLocks noChangeArrowheads="1"/>
              </p:cNvSpPr>
              <p:nvPr/>
            </p:nvSpPr>
            <p:spPr bwMode="auto">
              <a:xfrm>
                <a:off x="2343403" y="2738845"/>
                <a:ext cx="530352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dirty="0"/>
                  <a:t>Search for the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dirty="0" smtClean="0"/>
                  <a:t> </a:t>
                </a:r>
                <a:r>
                  <a:rPr lang="en-US" altLang="en-US" sz="2400" dirty="0"/>
                  <a:t>in the area after midpoint.</a:t>
                </a:r>
              </a:p>
              <a:p>
                <a:pPr algn="ctr"/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 Box 10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3403" y="2738845"/>
                <a:ext cx="5303520" cy="457200"/>
              </a:xfrm>
              <a:prstGeom prst="rect">
                <a:avLst/>
              </a:prstGeom>
              <a:blipFill>
                <a:blip r:embed="rId3"/>
                <a:stretch>
                  <a:fillRect l="-1724" t="-9333" r="-1839" b="-32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1045"/>
          <p:cNvSpPr>
            <a:spLocks/>
          </p:cNvSpPr>
          <p:nvPr/>
        </p:nvSpPr>
        <p:spPr bwMode="auto">
          <a:xfrm rot="16200000">
            <a:off x="4734197" y="1690551"/>
            <a:ext cx="248194" cy="1674223"/>
          </a:xfrm>
          <a:prstGeom prst="leftBrace">
            <a:avLst>
              <a:gd name="adj1" fmla="val 14286"/>
              <a:gd name="adj2" fmla="val 51429"/>
            </a:avLst>
          </a:prstGeom>
          <a:noFill/>
          <a:ln w="38100">
            <a:solidFill>
              <a:srgbClr val="AD145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045"/>
              <p:cNvSpPr txBox="1">
                <a:spLocks noChangeArrowheads="1"/>
              </p:cNvSpPr>
              <p:nvPr/>
            </p:nvSpPr>
            <p:spPr bwMode="auto">
              <a:xfrm>
                <a:off x="2766332" y="5873931"/>
                <a:ext cx="3644716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Find approximate midpoint.</a:t>
                </a:r>
              </a:p>
              <a:p>
                <a:r>
                  <a:rPr lang="en-US" altLang="en-US" sz="2400" dirty="0" smtClean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dirty="0" smtClean="0"/>
                  <a:t> = </a:t>
                </a:r>
                <a:r>
                  <a:rPr lang="en-US" altLang="en-US" sz="2400" dirty="0"/>
                  <a:t>midpoint </a:t>
                </a:r>
                <a:r>
                  <a:rPr lang="en-US" altLang="en-US" sz="2400" dirty="0" smtClean="0"/>
                  <a:t>value? 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YES.</a:t>
                </a:r>
              </a:p>
            </p:txBody>
          </p:sp>
        </mc:Choice>
        <mc:Fallback xmlns="">
          <p:sp>
            <p:nvSpPr>
              <p:cNvPr id="24" name="Text Box 10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6332" y="5873931"/>
                <a:ext cx="3644716" cy="830997"/>
              </a:xfrm>
              <a:prstGeom prst="rect">
                <a:avLst/>
              </a:prstGeom>
              <a:blipFill>
                <a:blip r:embed="rId4"/>
                <a:stretch>
                  <a:fillRect l="-2676" t="-5147" b="-169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5556068" y="6248400"/>
            <a:ext cx="666206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22" grpId="0" animBg="1"/>
      <p:bldP spid="18" grpId="0"/>
      <p:bldP spid="19" grpId="0" animBg="1"/>
      <p:bldP spid="24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– Iterative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Algorithm: Function </a:t>
            </a:r>
            <a:r>
              <a:rPr lang="en-I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biniter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(T[1,…,n], x)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if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x &gt; T[n] then return n+1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b="1" dirty="0" err="1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← 1; 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j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← n;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while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&lt; j do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k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← (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+ j ) ÷ 2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if 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x ≤ T [k]  then  j ← k 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else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← k + 1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return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endParaRPr lang="en-US" sz="2400" b="1" dirty="0">
              <a:solidFill>
                <a:srgbClr val="F9C3D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07661" y="1676400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3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07661" y="2223414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6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07661" y="2770428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7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07661" y="3864456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32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07661" y="4411470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33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007661" y="4958483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53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07661" y="3317442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11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315306" y="17526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AD1457"/>
                </a:solidFill>
              </a:rPr>
              <a:t>i</a:t>
            </a:r>
            <a:endParaRPr lang="en-US" sz="2800" b="1" dirty="0">
              <a:solidFill>
                <a:srgbClr val="AD1457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315306" y="50292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AD1457"/>
                </a:solidFill>
              </a:rPr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879186" y="1022429"/>
                <a:ext cx="929637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86" y="1022429"/>
                <a:ext cx="929637" cy="457200"/>
              </a:xfrm>
              <a:prstGeom prst="rect">
                <a:avLst/>
              </a:prstGeom>
              <a:blipFill>
                <a:blip r:embed="rId2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0302243" y="3350622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AD1457"/>
                </a:solidFill>
              </a:rPr>
              <a:t>k</a:t>
            </a:r>
            <a:endParaRPr lang="en-US" sz="2800" b="1" dirty="0">
              <a:solidFill>
                <a:srgbClr val="AD1457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28952" y="3562999"/>
            <a:ext cx="4572000" cy="52198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315305" y="50292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AD1457"/>
                </a:solidFill>
              </a:rPr>
              <a:t>j</a:t>
            </a:r>
            <a:endParaRPr lang="en-US" sz="2800" b="1" dirty="0">
              <a:solidFill>
                <a:srgbClr val="AD1457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772506" y="3312578"/>
            <a:ext cx="10287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72506" y="3856704"/>
            <a:ext cx="10287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450980" y="1022429"/>
                <a:ext cx="947054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980" y="1022429"/>
                <a:ext cx="947054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789540" y="1022429"/>
                <a:ext cx="1097280" cy="4572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540" y="1022429"/>
                <a:ext cx="1097280" cy="457200"/>
              </a:xfrm>
              <a:prstGeom prst="rect">
                <a:avLst/>
              </a:prstGeom>
              <a:blipFill>
                <a:blip r:embed="rId4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9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0.00026 -0.2467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00065 0.06365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3.75E-6 0.32222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11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Binary Search – Recursive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Algorithm: Function </a:t>
            </a:r>
            <a:r>
              <a:rPr lang="en-I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binsearch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(T[1,…,n],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 = 0 or x &gt; T[n] then return n + 1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else 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(T[1,…,n],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,…,j],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j then 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2400" b="1" dirty="0">
              <a:solidFill>
                <a:srgbClr val="F9C5D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k ← (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 ÷ 2</a:t>
            </a:r>
          </a:p>
          <a:p>
            <a:pPr marL="914400" lvl="2" indent="0" algn="l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if x ≤ T[k] then </a:t>
            </a:r>
          </a:p>
          <a:p>
            <a:pPr marL="914400" lvl="2" indent="0" algn="l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,…,k],x)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else 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(T[k + 1,…,j], x</a:t>
            </a:r>
            <a:r>
              <a:rPr lang="en-US" sz="2400" b="1" dirty="0" smtClean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9C5D7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96148" y="3589406"/>
            <a:ext cx="457200" cy="457200"/>
          </a:xfrm>
          <a:prstGeom prst="ellipse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42304" y="4038598"/>
            <a:ext cx="914400" cy="381000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3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time required for a call on </a:t>
                </a:r>
                <a:r>
                  <a:rPr lang="en-US" dirty="0" err="1"/>
                  <a:t>binrec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),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+ 1 </m:t>
                    </m:r>
                  </m:oMath>
                </a14:m>
                <a:r>
                  <a:rPr lang="en-US" dirty="0"/>
                  <a:t>is the number of elements </a:t>
                </a:r>
                <a:r>
                  <a:rPr lang="en-US" b="1" dirty="0"/>
                  <a:t>still under consideration </a:t>
                </a:r>
                <a:r>
                  <a:rPr lang="en-US" dirty="0"/>
                  <a:t>in the search.</a:t>
                </a:r>
              </a:p>
              <a:p>
                <a:r>
                  <a:rPr lang="en-US" dirty="0"/>
                  <a:t>The recurrence equation is given as,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Comparing this to the general template for divide and conquer algorithm,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complexity of binary search is </a:t>
                </a:r>
                <a14:m>
                  <m:oMath xmlns:m="http://schemas.openxmlformats.org/officeDocument/2006/math"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104990" y="1847941"/>
                <a:ext cx="3432586" cy="54864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𝒂𝑻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90" y="1847941"/>
                <a:ext cx="3432586" cy="548640"/>
              </a:xfrm>
              <a:prstGeom prst="roundRect">
                <a:avLst/>
              </a:prstGeom>
              <a:blipFill>
                <a:blip r:embed="rId3"/>
                <a:stretch>
                  <a:fillRect l="-354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612942" y="3685096"/>
            <a:ext cx="1280160" cy="40943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869" y="4063594"/>
            <a:ext cx="5011271" cy="18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–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Demonstrate binary search algorithm and find the element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following array. [3 / 4</a:t>
                </a:r>
                <a:r>
                  <a:rPr lang="en-US" dirty="0" smtClean="0"/>
                  <a:t>]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2, 5, 8, 12, 16, 23, 38, 56, 72, 91</m:t>
                      </m:r>
                    </m:oMath>
                  </m:oMathPara>
                </a14:m>
                <a:endParaRPr lang="en-US" sz="2800" dirty="0">
                  <a:solidFill>
                    <a:srgbClr val="0066FF"/>
                  </a:solidFill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 smtClean="0"/>
                  <a:t>Explain </a:t>
                </a:r>
                <a:r>
                  <a:rPr lang="en-US" dirty="0"/>
                  <a:t>binary search algorithm and find the element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𝟑𝟏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following array. [7]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10, 15, 18, 26, 27, 31, 38, 45, 59</m:t>
                      </m:r>
                    </m:oMath>
                  </m:oMathPara>
                </a14:m>
                <a:endParaRPr lang="en-US" sz="2800" dirty="0">
                  <a:solidFill>
                    <a:srgbClr val="0066FF"/>
                  </a:solidFill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a sorted array of distinct integers. Give an algorithm that can find an index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provided such an index exists. Prove that your algorithm takes time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the worst case</a:t>
                </a:r>
                <a:r>
                  <a:rPr lang="en-US" dirty="0" smtClean="0"/>
                  <a:t>.</a:t>
                </a:r>
                <a:endParaRPr lang="en-US" sz="2800" dirty="0">
                  <a:solidFill>
                    <a:srgbClr val="0066FF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6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Multiplying </a:t>
            </a:r>
            <a:r>
              <a:rPr lang="en-US" dirty="0"/>
              <a:t>Large </a:t>
            </a:r>
            <a:r>
              <a:rPr lang="en-US" dirty="0" smtClean="0"/>
              <a:t>Integers – 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Multiplying two 𝑛 digit large integers using </a:t>
                </a:r>
                <a:r>
                  <a:rPr lang="en-US" dirty="0">
                    <a:solidFill>
                      <a:srgbClr val="AD1457"/>
                    </a:solidFill>
                  </a:rPr>
                  <a:t>divide and conquer method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Example: Multiplication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𝟗𝟖𝟏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𝟏𝟐𝟑𝟒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Convert both the numbers into same length nos. and split each operand into two parts: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 smtClean="0"/>
                  <a:t>We </a:t>
                </a:r>
                <a:r>
                  <a:rPr lang="en-US" dirty="0"/>
                  <a:t>can write as,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67443" y="22707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𝟎𝟗𝟖𝟏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43" y="2270761"/>
                <a:ext cx="1371600" cy="53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73539" y="22707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𝟏𝟐𝟑𝟒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39" y="2270761"/>
                <a:ext cx="1371600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408999" y="2270761"/>
            <a:ext cx="0" cy="5334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709191" y="2270761"/>
            <a:ext cx="0" cy="5334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587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739" y="3108961"/>
                <a:ext cx="1371600" cy="53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827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739" y="3108961"/>
                <a:ext cx="1371600" cy="53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115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539" y="3108961"/>
                <a:ext cx="1371600" cy="533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82029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299" y="3108961"/>
                <a:ext cx="1371600" cy="533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529150" y="4119153"/>
                <a:ext cx="2743200" cy="7620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𝟎𝟗𝟖𝟏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150" y="4119153"/>
                <a:ext cx="2743200" cy="762000"/>
              </a:xfrm>
              <a:prstGeom prst="rect">
                <a:avLst/>
              </a:prstGeom>
              <a:blipFill>
                <a:blip r:embed="rId9"/>
                <a:stretch>
                  <a:fillRect l="-1327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610825" y="4119153"/>
                <a:ext cx="2743200" cy="7620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𝟏𝟐𝟑𝟒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25" y="4119153"/>
                <a:ext cx="2743200" cy="76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783984" y="4227513"/>
                <a:ext cx="2468880" cy="155448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 baseline="3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 baseline="3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09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900+81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lvl="1" algn="just"/>
                <a:r>
                  <a:rPr lang="en-US" sz="2400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981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4" y="4227513"/>
                <a:ext cx="2468880" cy="1554480"/>
              </a:xfrm>
              <a:prstGeom prst="roundRect">
                <a:avLst/>
              </a:prstGeom>
              <a:blipFill>
                <a:blip r:embed="rId11"/>
                <a:stretch>
                  <a:fillRect b="-8949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9" idx="0"/>
          </p:cNvCxnSpPr>
          <p:nvPr/>
        </p:nvCxnSpPr>
        <p:spPr>
          <a:xfrm flipH="1">
            <a:off x="3644539" y="2804161"/>
            <a:ext cx="45720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5010" y="2804161"/>
            <a:ext cx="310453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0"/>
          </p:cNvCxnSpPr>
          <p:nvPr/>
        </p:nvCxnSpPr>
        <p:spPr>
          <a:xfrm flipH="1">
            <a:off x="6997339" y="2804161"/>
            <a:ext cx="45720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0"/>
          </p:cNvCxnSpPr>
          <p:nvPr/>
        </p:nvCxnSpPr>
        <p:spPr>
          <a:xfrm>
            <a:off x="8140339" y="2804161"/>
            <a:ext cx="36576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0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</a:t>
            </a:r>
            <a:r>
              <a:rPr lang="en-US" dirty="0" smtClean="0"/>
              <a:t>Example 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Now, the required product can be computed as,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0981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×1234=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1080000 + 127800 + 2754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1210554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above procedure still needs </a:t>
                </a:r>
                <a:r>
                  <a:rPr lang="en-US" b="1" dirty="0">
                    <a:solidFill>
                      <a:srgbClr val="AD1457"/>
                    </a:solidFill>
                  </a:rPr>
                  <a:t>four half-size multiplications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𝑖𝑖𝑖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computation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66FF"/>
                    </a:solidFill>
                  </a:rPr>
                  <a:t> </a:t>
                </a:r>
                <a:r>
                  <a:rPr lang="en-US" dirty="0"/>
                  <a:t>can be done as,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Only </a:t>
                </a:r>
                <a:r>
                  <a:rPr lang="en-US" b="1" dirty="0">
                    <a:solidFill>
                      <a:srgbClr val="AD1457"/>
                    </a:solidFill>
                  </a:rPr>
                  <a:t>one</a:t>
                </a:r>
                <a:r>
                  <a:rPr lang="en-US" dirty="0"/>
                  <a:t> multiplication is required instead of two.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=09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381395" y="1881053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11091" y="1885969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25491" y="1885969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992291" y="1881053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783" y="3973278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83" y="3973278"/>
                <a:ext cx="3276600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117" y="3973277"/>
                <a:ext cx="426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117" y="3973277"/>
                <a:ext cx="4267200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4113818" y="4062542"/>
            <a:ext cx="274320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051301" y="3817446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38662" y="3817446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727500" y="4021283"/>
            <a:ext cx="706947" cy="3854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879512" y="4032272"/>
            <a:ext cx="706947" cy="3854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2"/>
            <a:endCxn id="18" idx="0"/>
          </p:cNvCxnSpPr>
          <p:nvPr/>
        </p:nvCxnSpPr>
        <p:spPr>
          <a:xfrm>
            <a:off x="6080974" y="4406748"/>
            <a:ext cx="2189889" cy="89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  <a:endCxn id="18" idx="0"/>
          </p:cNvCxnSpPr>
          <p:nvPr/>
        </p:nvCxnSpPr>
        <p:spPr>
          <a:xfrm flipH="1">
            <a:off x="8270863" y="4417737"/>
            <a:ext cx="962123" cy="87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36466" y="5297694"/>
            <a:ext cx="2268794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Additional terms</a:t>
            </a:r>
            <a:endParaRPr lang="en-US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5841145" y="1556167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33133" y="4034909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  <p:bldP spid="10" grpId="0"/>
      <p:bldP spid="11" grpId="0" animBg="1"/>
      <p:bldP spid="14" grpId="0" animBg="1"/>
      <p:bldP spid="15" grpId="0" animBg="1"/>
      <p:bldP spid="18" grpId="0" animBg="1"/>
      <p:bldP spid="19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Recurrence </a:t>
            </a:r>
            <a:r>
              <a:rPr lang="en-US" dirty="0"/>
              <a:t>Equation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</a:t>
            </a:r>
            <a:r>
              <a:rPr lang="en-US" dirty="0" smtClean="0"/>
              <a:t>Example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/>
              <a:t>we can compute the required product as follows: 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07080" y="22322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𝟏𝟎𝟖</m:t>
                      </m:r>
                    </m:oMath>
                  </m:oMathPara>
                </a14:m>
                <a:endParaRPr lang="pl-PL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2232210"/>
                <a:ext cx="5577840" cy="457200"/>
              </a:xfrm>
              <a:prstGeom prst="rect">
                <a:avLst/>
              </a:prstGeom>
              <a:blipFill>
                <a:blip r:embed="rId2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07080" y="27656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𝟐𝟕𝟓𝟒</m:t>
                      </m:r>
                    </m:oMath>
                  </m:oMathPara>
                </a14:m>
                <a:endParaRPr lang="pl-PL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2765610"/>
                <a:ext cx="5577840" cy="457200"/>
              </a:xfrm>
              <a:prstGeom prst="rect">
                <a:avLst/>
              </a:prstGeom>
              <a:blipFill>
                <a:blip r:embed="rId3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07080" y="32990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𝟒𝟔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𝟒𝟏𝟒𝟎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3299010"/>
                <a:ext cx="5577840" cy="4572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895600" y="4724400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981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1234 = 10</m:t>
                      </m:r>
                      <m:r>
                        <a:rPr lang="en-US" sz="2400" i="1" baseline="30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724400"/>
                <a:ext cx="6400800" cy="45720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95600" y="5243052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1080000 + 127800 + 2754</m:t>
                      </m:r>
                    </m:oMath>
                  </m:oMathPara>
                </a14:m>
                <a:endParaRPr lang="pl-PL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243052"/>
                <a:ext cx="64008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95600" y="5775960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1210554.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775960"/>
                <a:ext cx="64008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81400" y="995082"/>
                <a:ext cx="5029200" cy="4572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995082"/>
                <a:ext cx="5029200" cy="457200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64438" y="3975862"/>
                <a:ext cx="74631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438" y="3975862"/>
                <a:ext cx="7463124" cy="461665"/>
              </a:xfrm>
              <a:prstGeom prst="rect">
                <a:avLst/>
              </a:prstGeom>
              <a:blipFill>
                <a:blip r:embed="rId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=09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6854156" y="4034909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343400" y="2554941"/>
            <a:ext cx="1828800" cy="15464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397188" y="3106271"/>
            <a:ext cx="4894730" cy="9816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0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 animBg="1"/>
      <p:bldP spid="14" grpId="1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</a:t>
            </a:r>
            <a:r>
              <a:rPr lang="en-US" dirty="0" smtClean="0"/>
              <a:t>Analysis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981 × 1234 can be reduced to </a:t>
                </a:r>
                <a:r>
                  <a:rPr lang="en-US" b="1" dirty="0"/>
                  <a:t>three multiplications </a:t>
                </a:r>
                <a:r>
                  <a:rPr lang="en-US" dirty="0"/>
                  <a:t>of two-figure numbers </a:t>
                </a:r>
                <a:r>
                  <a:rPr lang="en-US" dirty="0">
                    <a:solidFill>
                      <a:srgbClr val="AD1457"/>
                    </a:solidFill>
                  </a:rPr>
                  <a:t>(09∙12, 81∙34 𝑎𝑛𝑑 90∙46) </a:t>
                </a:r>
                <a:r>
                  <a:rPr lang="en-US" dirty="0"/>
                  <a:t>together with a certain number of shifts, additions and subtractions.</a:t>
                </a:r>
              </a:p>
              <a:p>
                <a:r>
                  <a:rPr lang="en-US" dirty="0"/>
                  <a:t>Reducing four multiplications to three will enable us </a:t>
                </a:r>
                <a:r>
                  <a:rPr lang="en-US" dirty="0">
                    <a:solidFill>
                      <a:srgbClr val="AD1457"/>
                    </a:solidFill>
                  </a:rPr>
                  <a:t>to cut 25% of the computing time </a:t>
                </a:r>
                <a:r>
                  <a:rPr lang="en-US" dirty="0"/>
                  <a:t>required for large multiplications. </a:t>
                </a:r>
              </a:p>
              <a:p>
                <a:r>
                  <a:rPr lang="en-US" dirty="0"/>
                  <a:t>We obtain an algorithm that can multiply two 𝑛-figure numbers in a time,</a:t>
                </a:r>
              </a:p>
              <a:p>
                <a:pPr marL="0" indent="0" algn="ctr">
                  <a:buNone/>
                </a:pPr>
                <a:r>
                  <a:rPr lang="en-US" dirty="0"/>
                  <a:t>𝑻(𝒏)= 𝟑𝒕 (𝒏/𝟐) + 𝒈(𝒏), </a:t>
                </a:r>
              </a:p>
              <a:p>
                <a:r>
                  <a:rPr lang="en-US" dirty="0"/>
                  <a:t>Solving it gives,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𝒍𝒈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𝒊𝒔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𝒑𝒐𝒘𝒆𝒓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636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172225" y="2843024"/>
                <a:ext cx="3432586" cy="54864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𝒂𝑻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225" y="2843024"/>
                <a:ext cx="3432586" cy="548640"/>
              </a:xfrm>
              <a:prstGeom prst="roundRect">
                <a:avLst/>
              </a:prstGeom>
              <a:blipFill>
                <a:blip r:embed="rId3"/>
                <a:stretch>
                  <a:fillRect l="-354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71047" y="3657600"/>
            <a:ext cx="4760259" cy="497541"/>
          </a:xfrm>
          <a:prstGeom prst="rect">
            <a:avLst/>
          </a:prstGeom>
          <a:noFill/>
          <a:ln w="1905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Multiply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𝟖𝟏𝟏𝟒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𝟕𝟔𝟐𝟐</m:t>
                    </m:r>
                  </m:oMath>
                </a14:m>
                <a:r>
                  <a:rPr lang="en-US" dirty="0"/>
                  <a:t> using divide &amp; conquer method.</a:t>
                </a:r>
              </a:p>
              <a:p>
                <a:r>
                  <a:rPr lang="en-US" dirty="0"/>
                  <a:t>Solution using D&amp;C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6430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1954280"/>
                <a:ext cx="1371600" cy="457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243253" y="1968135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253" y="1968135"/>
                <a:ext cx="1371600" cy="4572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8434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𝟕𝟔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53" y="1954280"/>
                <a:ext cx="1371600" cy="457200"/>
              </a:xfrm>
              <a:prstGeom prst="roundRect">
                <a:avLst/>
              </a:prstGeom>
              <a:blipFill>
                <a:blip r:embed="rId5"/>
                <a:stretch>
                  <a:fillRect b="-11688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436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653" y="1954280"/>
                <a:ext cx="1371600" cy="4572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180013" y="1954280"/>
            <a:ext cx="109728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Step 1: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0013" y="2649912"/>
            <a:ext cx="109728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Step 2: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43053" y="2645447"/>
                <a:ext cx="2971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Calculate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2645447"/>
                <a:ext cx="2971800" cy="461665"/>
              </a:xfrm>
              <a:prstGeom prst="rect">
                <a:avLst/>
              </a:prstGeom>
              <a:blipFill>
                <a:blip r:embed="rId7"/>
                <a:stretch>
                  <a:fillRect l="-328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43053" y="3338621"/>
                <a:ext cx="6126480" cy="246888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81∙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76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6156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=14∙22=308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)∙(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)=95∙98=931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8114</m:t>
                      </m:r>
                      <m:r>
                        <a:rPr lang="en-US" sz="2400" b="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7622=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baseline="30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61560000+284600+308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=61844908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3338621"/>
                <a:ext cx="6126480" cy="24688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2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Merge Sort is an example of </a:t>
            </a:r>
            <a:r>
              <a:rPr lang="en-US" b="1" dirty="0"/>
              <a:t>divide and conquer algorithm.</a:t>
            </a:r>
          </a:p>
          <a:p>
            <a:pPr>
              <a:buClr>
                <a:schemeClr val="tx1"/>
              </a:buClr>
            </a:pPr>
            <a:r>
              <a:rPr lang="en-US" dirty="0"/>
              <a:t>It is based on the </a:t>
            </a:r>
            <a:r>
              <a:rPr lang="en-US" b="1" dirty="0"/>
              <a:t>idea of breaking down a list into several sub-lists </a:t>
            </a:r>
            <a:r>
              <a:rPr lang="en-US" dirty="0"/>
              <a:t>until each sub list consists of a </a:t>
            </a:r>
            <a:r>
              <a:rPr lang="en-US" b="1" dirty="0"/>
              <a:t>single element.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Merging those sub lists </a:t>
            </a:r>
            <a:r>
              <a:rPr lang="en-US" dirty="0"/>
              <a:t>in a manner that results into a sorted list.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Procedure</a:t>
            </a:r>
          </a:p>
          <a:p>
            <a:pPr lvl="1" algn="l">
              <a:buClr>
                <a:schemeClr val="tx1"/>
              </a:buClr>
            </a:pPr>
            <a:r>
              <a:rPr lang="en-US" dirty="0"/>
              <a:t>Divide the unsorted list into N sub lists, each containing 1 element</a:t>
            </a:r>
          </a:p>
          <a:p>
            <a:pPr lvl="1" algn="l">
              <a:buClr>
                <a:schemeClr val="tx1"/>
              </a:buClr>
            </a:pPr>
            <a:r>
              <a:rPr lang="en-US" dirty="0"/>
              <a:t>Take adjacent pairs of two singleton lists and merge them to form a list of 2 elements. N will now convert into N/2 lists of size 2</a:t>
            </a:r>
          </a:p>
          <a:p>
            <a:pPr lvl="1" algn="l">
              <a:buClr>
                <a:schemeClr val="tx1"/>
              </a:buClr>
            </a:pPr>
            <a:r>
              <a:rPr lang="en-US" dirty="0"/>
              <a:t>Repeat the process till a single sorted list of </a:t>
            </a:r>
            <a:r>
              <a:rPr lang="en-US" dirty="0" smtClean="0"/>
              <a:t>all the elements is obtained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0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 – Example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441"/>
              </p:ext>
            </p:extLst>
          </p:nvPr>
        </p:nvGraphicFramePr>
        <p:xfrm>
          <a:off x="3117681" y="1528465"/>
          <a:ext cx="524933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724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521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98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529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189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451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43157" y="1066800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Unsorted Array</a:t>
            </a:r>
            <a:endParaRPr lang="en-US" sz="24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126784"/>
              </p:ext>
            </p:extLst>
          </p:nvPr>
        </p:nvGraphicFramePr>
        <p:xfrm>
          <a:off x="3113445" y="1992085"/>
          <a:ext cx="52493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365081" y="26035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60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3422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4184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4946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708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470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7232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7994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660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22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84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46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08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0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32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94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63605" y="2787134"/>
            <a:ext cx="8459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/>
              <a:t>Step 1: </a:t>
            </a:r>
            <a:r>
              <a:rPr lang="en-IN" sz="2400" b="1" dirty="0"/>
              <a:t>Split the selected </a:t>
            </a:r>
            <a:r>
              <a:rPr lang="en-IN" sz="2400" b="1" dirty="0" smtClean="0"/>
              <a:t>array</a:t>
            </a:r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1669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2431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193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3955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1669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31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93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55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5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7537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8299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9061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6775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37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299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061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193881" y="4114800"/>
            <a:ext cx="2514600" cy="762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08481" y="4114800"/>
            <a:ext cx="2590800" cy="762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– Example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508" y="914400"/>
            <a:ext cx="3931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D1457"/>
                </a:solidFill>
              </a:rPr>
              <a:t>Select </a:t>
            </a:r>
            <a:r>
              <a:rPr lang="en-US" sz="2200" b="1" dirty="0">
                <a:solidFill>
                  <a:srgbClr val="AD1457"/>
                </a:solidFill>
              </a:rPr>
              <a:t>the left </a:t>
            </a:r>
            <a:r>
              <a:rPr lang="en-US" sz="2200" b="1" dirty="0" smtClean="0">
                <a:solidFill>
                  <a:srgbClr val="AD1457"/>
                </a:solidFill>
              </a:rPr>
              <a:t>subarray and </a:t>
            </a:r>
            <a:r>
              <a:rPr lang="en-IN" sz="2200" b="1" dirty="0">
                <a:solidFill>
                  <a:srgbClr val="AD1457"/>
                </a:solidFill>
              </a:rPr>
              <a:t>Split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0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772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534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3296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010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72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34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96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9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6921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7683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8445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159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21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83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45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53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14673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7053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673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627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5247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27627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247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467397" y="2133600"/>
            <a:ext cx="10668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34197" y="2133600"/>
            <a:ext cx="9906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05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4005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197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16197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341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25341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771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36771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81597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67397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838997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24797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053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4673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27627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47" name="Rectangle 46"/>
          <p:cNvSpPr/>
          <p:nvPr/>
        </p:nvSpPr>
        <p:spPr>
          <a:xfrm>
            <a:off x="35247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cxnSp>
        <p:nvCxnSpPr>
          <p:cNvPr id="48" name="Straight Arrow Connector 47"/>
          <p:cNvCxnSpPr>
            <a:stCxn id="32" idx="2"/>
          </p:cNvCxnSpPr>
          <p:nvPr/>
        </p:nvCxnSpPr>
        <p:spPr>
          <a:xfrm>
            <a:off x="781597" y="4267200"/>
            <a:ext cx="6858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2"/>
          </p:cNvCxnSpPr>
          <p:nvPr/>
        </p:nvCxnSpPr>
        <p:spPr>
          <a:xfrm flipH="1">
            <a:off x="1467397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2"/>
          </p:cNvCxnSpPr>
          <p:nvPr/>
        </p:nvCxnSpPr>
        <p:spPr>
          <a:xfrm>
            <a:off x="2915197" y="4267200"/>
            <a:ext cx="609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2"/>
          </p:cNvCxnSpPr>
          <p:nvPr/>
        </p:nvCxnSpPr>
        <p:spPr>
          <a:xfrm flipH="1">
            <a:off x="3524797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84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1746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2508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3270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67397" y="4953000"/>
            <a:ext cx="1041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534197" y="4953000"/>
            <a:ext cx="990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8543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66163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60" name="Rectangle 59"/>
          <p:cNvSpPr/>
          <p:nvPr/>
        </p:nvSpPr>
        <p:spPr>
          <a:xfrm>
            <a:off x="58543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6163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9117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63" name="Rectangle 62"/>
          <p:cNvSpPr/>
          <p:nvPr/>
        </p:nvSpPr>
        <p:spPr>
          <a:xfrm>
            <a:off x="86737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79117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6737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616342" y="2133600"/>
            <a:ext cx="10668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683142" y="2133600"/>
            <a:ext cx="9906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523416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5523416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7687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71" name="Rectangle 70"/>
          <p:cNvSpPr/>
          <p:nvPr/>
        </p:nvSpPr>
        <p:spPr>
          <a:xfrm>
            <a:off x="67687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6831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73" name="Rectangle 72"/>
          <p:cNvSpPr/>
          <p:nvPr/>
        </p:nvSpPr>
        <p:spPr>
          <a:xfrm>
            <a:off x="76831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7499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75" name="Rectangle 74"/>
          <p:cNvSpPr/>
          <p:nvPr/>
        </p:nvSpPr>
        <p:spPr>
          <a:xfrm>
            <a:off x="87499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30542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16342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987942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8673742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8543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81" name="Rectangle 80"/>
          <p:cNvSpPr/>
          <p:nvPr/>
        </p:nvSpPr>
        <p:spPr>
          <a:xfrm>
            <a:off x="66163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79117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83" name="Rectangle 82"/>
          <p:cNvSpPr/>
          <p:nvPr/>
        </p:nvSpPr>
        <p:spPr>
          <a:xfrm>
            <a:off x="86737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930542" y="4267200"/>
            <a:ext cx="6858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0" idx="2"/>
          </p:cNvCxnSpPr>
          <p:nvPr/>
        </p:nvCxnSpPr>
        <p:spPr>
          <a:xfrm flipH="1">
            <a:off x="6616342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2" idx="2"/>
          </p:cNvCxnSpPr>
          <p:nvPr/>
        </p:nvCxnSpPr>
        <p:spPr>
          <a:xfrm>
            <a:off x="8064142" y="4267200"/>
            <a:ext cx="609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4" idx="2"/>
          </p:cNvCxnSpPr>
          <p:nvPr/>
        </p:nvCxnSpPr>
        <p:spPr>
          <a:xfrm flipH="1">
            <a:off x="8597542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133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89" name="Rectangle 88"/>
          <p:cNvSpPr/>
          <p:nvPr/>
        </p:nvSpPr>
        <p:spPr>
          <a:xfrm>
            <a:off x="6895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90" name="Rectangle 89"/>
          <p:cNvSpPr/>
          <p:nvPr/>
        </p:nvSpPr>
        <p:spPr>
          <a:xfrm>
            <a:off x="7657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91" name="Rectangle 90"/>
          <p:cNvSpPr/>
          <p:nvPr/>
        </p:nvSpPr>
        <p:spPr>
          <a:xfrm>
            <a:off x="8419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6616342" y="4953000"/>
            <a:ext cx="1041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7683142" y="4953000"/>
            <a:ext cx="990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1848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95" name="Rectangle 94"/>
          <p:cNvSpPr/>
          <p:nvPr/>
        </p:nvSpPr>
        <p:spPr>
          <a:xfrm>
            <a:off x="2610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96" name="Rectangle 95"/>
          <p:cNvSpPr/>
          <p:nvPr/>
        </p:nvSpPr>
        <p:spPr>
          <a:xfrm>
            <a:off x="3372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97" name="Rectangle 96"/>
          <p:cNvSpPr/>
          <p:nvPr/>
        </p:nvSpPr>
        <p:spPr>
          <a:xfrm>
            <a:off x="4134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98" name="Rectangle 97"/>
          <p:cNvSpPr/>
          <p:nvPr/>
        </p:nvSpPr>
        <p:spPr>
          <a:xfrm>
            <a:off x="4896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99" name="Rectangle 98"/>
          <p:cNvSpPr/>
          <p:nvPr/>
        </p:nvSpPr>
        <p:spPr>
          <a:xfrm>
            <a:off x="5658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100" name="Rectangle 99"/>
          <p:cNvSpPr/>
          <p:nvPr/>
        </p:nvSpPr>
        <p:spPr>
          <a:xfrm>
            <a:off x="6420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7182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2508797" y="5638800"/>
            <a:ext cx="23876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4896398" y="5643154"/>
            <a:ext cx="2758436" cy="37664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451572" y="914400"/>
            <a:ext cx="4023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D1457"/>
                </a:solidFill>
              </a:rPr>
              <a:t>Select </a:t>
            </a:r>
            <a:r>
              <a:rPr lang="en-US" sz="2200" b="1" dirty="0">
                <a:solidFill>
                  <a:srgbClr val="AD1457"/>
                </a:solidFill>
              </a:rPr>
              <a:t>the </a:t>
            </a:r>
            <a:r>
              <a:rPr lang="en-US" sz="2200" b="1" dirty="0" smtClean="0">
                <a:solidFill>
                  <a:srgbClr val="AD1457"/>
                </a:solidFill>
              </a:rPr>
              <a:t>right subarray and </a:t>
            </a:r>
            <a:r>
              <a:rPr lang="en-IN" sz="2200" b="1" dirty="0">
                <a:solidFill>
                  <a:srgbClr val="AD1457"/>
                </a:solidFill>
              </a:rPr>
              <a:t>Split 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510165" y="2438053"/>
            <a:ext cx="778117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Split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403378" y="4874567"/>
            <a:ext cx="1005840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Merge </a:t>
            </a:r>
            <a:endParaRPr lang="en-US" sz="2400" dirty="0">
              <a:solidFill>
                <a:srgbClr val="002060"/>
              </a:solidFill>
            </a:endParaRPr>
          </a:p>
        </p:txBody>
      </p:sp>
      <p:cxnSp>
        <p:nvCxnSpPr>
          <p:cNvPr id="107" name="Straight Arrow Connector 106"/>
          <p:cNvCxnSpPr>
            <a:stCxn id="105" idx="0"/>
          </p:cNvCxnSpPr>
          <p:nvPr/>
        </p:nvCxnSpPr>
        <p:spPr>
          <a:xfrm flipV="1">
            <a:off x="4899224" y="1750824"/>
            <a:ext cx="0" cy="68722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5" idx="2"/>
          </p:cNvCxnSpPr>
          <p:nvPr/>
        </p:nvCxnSpPr>
        <p:spPr>
          <a:xfrm flipH="1">
            <a:off x="4899223" y="2899718"/>
            <a:ext cx="1" cy="109276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602481" y="4038600"/>
            <a:ext cx="5715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6" idx="0"/>
          </p:cNvCxnSpPr>
          <p:nvPr/>
        </p:nvCxnSpPr>
        <p:spPr>
          <a:xfrm flipV="1">
            <a:off x="4906298" y="4076700"/>
            <a:ext cx="0" cy="79786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6" idx="2"/>
          </p:cNvCxnSpPr>
          <p:nvPr/>
        </p:nvCxnSpPr>
        <p:spPr>
          <a:xfrm>
            <a:off x="4906298" y="5336232"/>
            <a:ext cx="0" cy="683568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1174313" y="5268123"/>
            <a:ext cx="365760" cy="365760"/>
          </a:xfrm>
          <a:prstGeom prst="ellipse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326782" y="5257800"/>
            <a:ext cx="365760" cy="365760"/>
          </a:xfrm>
          <a:prstGeom prst="ellipse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06224 -0.0007 " pathEditMode="relative" rAng="0" ptsTypes="AA">
                                      <p:cBhvr>
                                        <p:cTn id="374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0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500"/>
                            </p:stCondLst>
                            <p:childTnLst>
                              <p:par>
                                <p:cTn id="3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2000"/>
                            </p:stCondLst>
                            <p:childTnLst>
                              <p:par>
                                <p:cTn id="3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2500"/>
                            </p:stCondLst>
                            <p:childTnLst>
                              <p:par>
                                <p:cTn id="3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000"/>
                            </p:stCondLst>
                            <p:childTnLst>
                              <p:par>
                                <p:cTn id="4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  <p:bldP spid="46" grpId="0" animBg="1"/>
      <p:bldP spid="47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0" grpId="0" animBg="1"/>
      <p:bldP spid="81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/>
      <p:bldP spid="105" grpId="0" animBg="1"/>
      <p:bldP spid="106" grpId="0" animBg="1"/>
      <p:bldP spid="112" grpId="0" animBg="1"/>
      <p:bldP spid="112" grpId="1" animBg="1"/>
      <p:bldP spid="1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 –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5760720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Procedure: mergesort(T[1,…,n])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n is sufficiently small then insert(T)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endParaRPr lang="pt-BR" b="1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array </a:t>
            </a: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U[1,…,1+n/2],V[1,…,1+n/2]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U[1</a:t>
            </a: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,…,n/2] ← T[1,…,n/2]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V[1,…,n/2] ← T[n/2+1,…,n]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mergesort(U[1,…,n/2])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mergesort(V[1,…,n/2])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merge(U, V, T)</a:t>
            </a:r>
          </a:p>
          <a:p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5556" y="863444"/>
            <a:ext cx="5760720" cy="55905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Procedure: merge(U[1,…,m+1],V[1,…,n+1],T[1,…,m+n])</a:t>
            </a:r>
          </a:p>
          <a:p>
            <a:pPr marL="0" indent="0">
              <a:buNone/>
            </a:pP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← 1;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j ← 1;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U[m+1], V[n+1] ← ∞;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for k ← 1 to m + n do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if U[</a:t>
            </a: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 &lt; V[j]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	then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T[k] ← U[</a:t>
            </a: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];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err="1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</a:t>
            </a: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+ 1;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else T[k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 ←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V[j]; </a:t>
            </a:r>
            <a:endParaRPr lang="en-IN" b="1" dirty="0" smtClean="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j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j + 1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;    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endParaRPr lang="en-US" dirty="0">
              <a:solidFill>
                <a:srgbClr val="F9C5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be the time taken </a:t>
                </a:r>
                <a:r>
                  <a:rPr lang="en-US" dirty="0"/>
                  <a:t>by this algorithm to sort an array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Separating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</a:t>
                </a:r>
                <a:r>
                  <a:rPr lang="en-US" b="1" dirty="0"/>
                  <a:t>linear time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𝑚𝑒𝑟𝑔𝑒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also takes </a:t>
                </a:r>
                <a:r>
                  <a:rPr lang="en-US" b="1" dirty="0"/>
                  <a:t>linear time</a:t>
                </a:r>
                <a:r>
                  <a:rPr lang="en-US" dirty="0"/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/2)+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/2)+ </m:t>
                      </m:r>
                      <m:r>
                        <m:rPr>
                          <m:sty m:val="p"/>
                        </m:rPr>
                        <a:rPr lang="el-GR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l-GR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Applying  the general case,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</a:t>
                </a:r>
                <a:r>
                  <a:rPr lang="en-US" b="1" dirty="0"/>
                  <a:t>second case </a:t>
                </a:r>
                <a:r>
                  <a:rPr lang="en-US" dirty="0"/>
                  <a:t>applies 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Time complexity of merge sort is </a:t>
                </a:r>
                <a14:m>
                  <m:oMath xmlns:m="http://schemas.openxmlformats.org/officeDocument/2006/math"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l-G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7539318" y="4166205"/>
                <a:ext cx="4495800" cy="15979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𝒍𝒐𝒈𝒏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𝒍𝒐𝒈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𝒍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318" y="4166205"/>
                <a:ext cx="4495800" cy="15979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8045822" y="2415475"/>
                <a:ext cx="329184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𝒍𝒕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822" y="2415475"/>
                <a:ext cx="3291840" cy="533400"/>
              </a:xfrm>
              <a:prstGeom prst="roundRect">
                <a:avLst/>
              </a:prstGeom>
              <a:blipFill>
                <a:blip r:embed="rId4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478471" y="4209533"/>
            <a:ext cx="1397893" cy="40943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Strassen’s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for Matrix Multiplication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algorithms (divide and conquer) are </a:t>
            </a:r>
            <a:r>
              <a:rPr lang="en-US" dirty="0">
                <a:solidFill>
                  <a:srgbClr val="AD1457"/>
                </a:solidFill>
              </a:rPr>
              <a:t>recursive</a:t>
            </a:r>
            <a:r>
              <a:rPr lang="en-US" dirty="0"/>
              <a:t> in nature. </a:t>
            </a:r>
          </a:p>
          <a:p>
            <a:r>
              <a:rPr lang="en-US" dirty="0"/>
              <a:t>When we analyze them, we get a </a:t>
            </a:r>
            <a:r>
              <a:rPr lang="en-US" dirty="0">
                <a:solidFill>
                  <a:srgbClr val="AD1457"/>
                </a:solidFill>
              </a:rPr>
              <a:t>recurrence relation </a:t>
            </a:r>
            <a:r>
              <a:rPr lang="en-US" dirty="0"/>
              <a:t>for time complexity. </a:t>
            </a:r>
          </a:p>
          <a:p>
            <a:r>
              <a:rPr lang="en-US" dirty="0"/>
              <a:t>We get running time as a function of 𝒏 (input size) and we get the running time </a:t>
            </a:r>
            <a:r>
              <a:rPr lang="en-US" dirty="0">
                <a:solidFill>
                  <a:srgbClr val="AD1457"/>
                </a:solidFill>
              </a:rPr>
              <a:t>on inputs of smaller sizes.</a:t>
            </a:r>
          </a:p>
          <a:p>
            <a:r>
              <a:rPr lang="en-US" dirty="0"/>
              <a:t>A recurrence is a </a:t>
            </a:r>
            <a:r>
              <a:rPr lang="en-US" dirty="0">
                <a:solidFill>
                  <a:srgbClr val="AD1457"/>
                </a:solidFill>
              </a:rPr>
              <a:t>recursive description of a function</a:t>
            </a:r>
            <a:r>
              <a:rPr lang="en-US" dirty="0"/>
              <a:t>, or a description of a function in terms of </a:t>
            </a:r>
            <a:r>
              <a:rPr lang="en-US" dirty="0" smtClean="0"/>
              <a:t>itself. </a:t>
            </a:r>
          </a:p>
          <a:p>
            <a:r>
              <a:rPr lang="en-US" dirty="0"/>
              <a:t>A recurrence relation </a:t>
            </a:r>
            <a:r>
              <a:rPr lang="en-US" dirty="0" smtClean="0">
                <a:solidFill>
                  <a:srgbClr val="AD1457"/>
                </a:solidFill>
              </a:rPr>
              <a:t>recursively </a:t>
            </a:r>
            <a:r>
              <a:rPr lang="en-US" dirty="0">
                <a:solidFill>
                  <a:srgbClr val="AD1457"/>
                </a:solidFill>
              </a:rPr>
              <a:t>defines a sequence </a:t>
            </a:r>
            <a:r>
              <a:rPr lang="en-US" dirty="0"/>
              <a:t>where the next term is a function of the previous </a:t>
            </a:r>
            <a:r>
              <a:rPr lang="en-US" dirty="0" smtClean="0"/>
              <a:t>terms.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Multiply following two matrices. Count how many scalar multiplications are required.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𝑎𝑛𝑠𝑤𝑒𝑟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×6+3×4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×8+3×2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×6+5×4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×8+5×2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multiply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US" dirty="0"/>
                  <a:t>matrices, total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scalar multiplications are required.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5172891" y="2885694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158143" y="3249486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224943" y="2900442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224943" y="3249486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00020" y="2900442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02480" y="3251946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69280" y="2900442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267595" y="3251946"/>
            <a:ext cx="228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8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general,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two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/>
                  <a:t> matrices to be multiplied.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Computing each entry in the product takes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multiplications </a:t>
                </a:r>
                <a:r>
                  <a:rPr lang="en-US" dirty="0"/>
                  <a:t>and there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baseline="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baseline="30000" dirty="0"/>
                  <a:t> </a:t>
                </a:r>
                <a:r>
                  <a:rPr lang="en-US" b="1" dirty="0"/>
                  <a:t>entries </a:t>
                </a:r>
                <a:r>
                  <a:rPr lang="en-US" dirty="0"/>
                  <a:t>for a total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baseline="30000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b="1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54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/>
              <a:t>Strassen’s</a:t>
            </a:r>
            <a:r>
              <a:rPr lang="fr-FR" sz="3600" dirty="0"/>
              <a:t> </a:t>
            </a:r>
            <a:r>
              <a:rPr lang="fr-FR" sz="3600" dirty="0" err="1"/>
              <a:t>Algorithm</a:t>
            </a:r>
            <a:r>
              <a:rPr lang="fr-FR" sz="3600" dirty="0"/>
              <a:t> for Matrix Multiplication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problem of </a:t>
                </a:r>
                <a:r>
                  <a:rPr lang="en-US" b="1" dirty="0"/>
                  <a:t>multiplying</a:t>
                </a:r>
                <a:r>
                  <a:rPr lang="en-US" dirty="0"/>
                  <a:t> two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matrices. </a:t>
                </a:r>
              </a:p>
              <a:p>
                <a:r>
                  <a:rPr lang="en-US" dirty="0"/>
                  <a:t>Strassen’s devised a better method which has the </a:t>
                </a:r>
                <a:r>
                  <a:rPr lang="en-US" b="1" dirty="0"/>
                  <a:t>same basic method </a:t>
                </a:r>
                <a:r>
                  <a:rPr lang="en-US" dirty="0"/>
                  <a:t>as the multiplication of long integers. </a:t>
                </a:r>
              </a:p>
              <a:p>
                <a:r>
                  <a:rPr lang="en-US" dirty="0"/>
                  <a:t>The main idea is </a:t>
                </a:r>
                <a:r>
                  <a:rPr lang="en-US" b="1" dirty="0"/>
                  <a:t>to save one multiplication </a:t>
                </a:r>
                <a:r>
                  <a:rPr lang="en-US" dirty="0"/>
                  <a:t>on a small problem and then use recursion.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79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err="1"/>
              <a:t>Strassen’s</a:t>
            </a:r>
            <a:r>
              <a:rPr lang="fr-FR" sz="3200" dirty="0"/>
              <a:t> </a:t>
            </a:r>
            <a:r>
              <a:rPr lang="fr-FR" sz="3200" dirty="0" err="1"/>
              <a:t>Algorithm</a:t>
            </a:r>
            <a:r>
              <a:rPr lang="fr-FR" sz="3200" dirty="0"/>
              <a:t> for Matrix Multiplication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099" y="1058405"/>
            <a:ext cx="1039091" cy="440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Step 1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9099" y="1677888"/>
                <a:ext cx="2377440" cy="477596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9" y="1677888"/>
                <a:ext cx="2377440" cy="4775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3052481" y="904705"/>
            <a:ext cx="0" cy="5669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273417" y="1058405"/>
            <a:ext cx="1039091" cy="440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Step 2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83808" y="1677888"/>
                <a:ext cx="2324100" cy="477596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AD1457"/>
                    </a:solidFill>
                  </a:rPr>
                  <a:t>All above operations involve only </a:t>
                </a:r>
                <a:r>
                  <a:rPr lang="en-US" sz="2400" b="1" dirty="0" smtClean="0">
                    <a:solidFill>
                      <a:srgbClr val="AD1457"/>
                    </a:solidFill>
                  </a:rPr>
                  <a:t>one multiplication</a:t>
                </a:r>
                <a:r>
                  <a:rPr lang="en-US" sz="2400" dirty="0" smtClean="0">
                    <a:solidFill>
                      <a:srgbClr val="AD1457"/>
                    </a:solidFill>
                  </a:rPr>
                  <a:t>. </a:t>
                </a:r>
                <a:endParaRPr lang="en-US" sz="2400" b="0" dirty="0" smtClean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808" y="1677888"/>
                <a:ext cx="2324100" cy="4775969"/>
              </a:xfrm>
              <a:prstGeom prst="rect">
                <a:avLst/>
              </a:prstGeom>
              <a:blipFill>
                <a:blip r:embed="rId3"/>
                <a:stretch>
                  <a:fillRect r="-2089" b="-1527"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5856553" y="904705"/>
            <a:ext cx="0" cy="5669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63233" y="1058405"/>
            <a:ext cx="1039091" cy="440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Step 3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63233" y="1661097"/>
                <a:ext cx="3314700" cy="4775969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b="0" dirty="0" smtClean="0">
                    <a:solidFill>
                      <a:srgbClr val="AD1457"/>
                    </a:solidFill>
                  </a:rPr>
                  <a:t>Final Answer: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 smtClean="0">
                  <a:solidFill>
                    <a:srgbClr val="0066FF"/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AD1457"/>
                    </a:solidFill>
                  </a:rPr>
                  <a:t>Where,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 smtClean="0">
                  <a:solidFill>
                    <a:srgbClr val="0066FF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rgbClr val="0066FF"/>
                    </a:solidFill>
                  </a:rPr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0066FF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0066FF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AD1457"/>
                    </a:solidFill>
                  </a:rPr>
                  <a:t>No multiplication is required here.</a:t>
                </a:r>
                <a:endParaRPr lang="en-US" sz="2400" b="0" dirty="0" smtClean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233" y="1661097"/>
                <a:ext cx="3314700" cy="4775969"/>
              </a:xfrm>
              <a:prstGeom prst="rect">
                <a:avLst/>
              </a:prstGeom>
              <a:blipFill>
                <a:blip r:embed="rId4"/>
                <a:stretch>
                  <a:fillRect l="-2564"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035669" y="744133"/>
                <a:ext cx="4156331" cy="6621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669" y="744133"/>
                <a:ext cx="4156331" cy="6621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4780209" y="1893030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15521" y="2333022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15521" y="2775474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2669" y="3217926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05168" y="3660203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4498" y="4101671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643716" y="4544123"/>
            <a:ext cx="182880" cy="18288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Strassen’s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- </a:t>
            </a:r>
            <a:r>
              <a:rPr lang="fr-FR" dirty="0" err="1"/>
              <a:t>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is therefore possible to multiply two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2 </m:t>
                    </m:r>
                  </m:oMath>
                </a14:m>
                <a:r>
                  <a:rPr lang="en-US" dirty="0"/>
                  <a:t>matrices using only </a:t>
                </a:r>
                <a:r>
                  <a:rPr lang="en-US" b="1" dirty="0"/>
                  <a:t>seven scalar multiplications</a:t>
                </a:r>
                <a:r>
                  <a:rPr lang="en-US" dirty="0"/>
                  <a:t>.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time needed to multiply two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 by </a:t>
                </a:r>
                <a:r>
                  <a:rPr lang="en-US" b="1" dirty="0"/>
                  <a:t>recursive use of equations</a:t>
                </a:r>
                <a:r>
                  <a:rPr lang="en-US" dirty="0"/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∈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general equation applies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=7,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</a:t>
                </a:r>
                <a:r>
                  <a:rPr lang="en-US" b="1" dirty="0"/>
                  <a:t>third case </a:t>
                </a:r>
                <a:r>
                  <a:rPr lang="en-US" dirty="0"/>
                  <a:t>applies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𝑙𝑔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7&gt;2.81</m:t>
                    </m:r>
                  </m:oMath>
                </a14:m>
                <a:r>
                  <a:rPr lang="en-US" dirty="0"/>
                  <a:t>, it is possible to multiply two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 in a time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𝟖𝟏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3505200" y="4865452"/>
                <a:ext cx="4495800" cy="15979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𝒍𝒐𝒈𝒏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𝒍𝒐𝒈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𝒍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865452"/>
                <a:ext cx="4495800" cy="15979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8408893" y="1837251"/>
                <a:ext cx="329184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𝒍𝒕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893" y="1837251"/>
                <a:ext cx="3291840" cy="533400"/>
              </a:xfrm>
              <a:prstGeom prst="round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9291917" y="4208930"/>
            <a:ext cx="1280160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sort chooses the first element as a </a:t>
            </a:r>
            <a:r>
              <a:rPr lang="en-US" dirty="0">
                <a:solidFill>
                  <a:srgbClr val="AD1457"/>
                </a:solidFill>
              </a:rPr>
              <a:t>pivot element, </a:t>
            </a:r>
            <a:r>
              <a:rPr lang="en-US" dirty="0"/>
              <a:t>a </a:t>
            </a:r>
            <a:r>
              <a:rPr lang="en-US" b="1" dirty="0"/>
              <a:t>lower bound is the first index </a:t>
            </a:r>
            <a:r>
              <a:rPr lang="en-US" dirty="0"/>
              <a:t>and an </a:t>
            </a:r>
            <a:r>
              <a:rPr lang="en-US" b="1" dirty="0"/>
              <a:t>upper bound is the last index</a:t>
            </a:r>
            <a:r>
              <a:rPr lang="en-US" dirty="0"/>
              <a:t>.</a:t>
            </a:r>
          </a:p>
          <a:p>
            <a:r>
              <a:rPr lang="en-US" dirty="0"/>
              <a:t>The array is then </a:t>
            </a:r>
            <a:r>
              <a:rPr lang="en-US" b="1" dirty="0"/>
              <a:t>partitioned</a:t>
            </a:r>
            <a:r>
              <a:rPr lang="en-US" dirty="0"/>
              <a:t> on either side of the </a:t>
            </a:r>
            <a:r>
              <a:rPr lang="en-US" dirty="0">
                <a:solidFill>
                  <a:srgbClr val="AD1457"/>
                </a:solidFill>
              </a:rPr>
              <a:t>pivot.</a:t>
            </a:r>
          </a:p>
          <a:p>
            <a:r>
              <a:rPr lang="en-US" dirty="0"/>
              <a:t>Elements are moved so that, those </a:t>
            </a:r>
            <a:r>
              <a:rPr lang="en-US" b="1" dirty="0"/>
              <a:t>greater</a:t>
            </a:r>
            <a:r>
              <a:rPr lang="en-US" dirty="0"/>
              <a:t> than the </a:t>
            </a:r>
            <a:r>
              <a:rPr lang="en-US" dirty="0">
                <a:solidFill>
                  <a:srgbClr val="AD1457"/>
                </a:solidFill>
              </a:rPr>
              <a:t>pivot</a:t>
            </a:r>
            <a:r>
              <a:rPr lang="en-US" dirty="0"/>
              <a:t> are shifted to its </a:t>
            </a:r>
            <a:r>
              <a:rPr lang="en-US" b="1" dirty="0"/>
              <a:t>right </a:t>
            </a:r>
            <a:r>
              <a:rPr lang="en-US" dirty="0"/>
              <a:t>whereas the others are shifted to its </a:t>
            </a:r>
            <a:r>
              <a:rPr lang="en-US" b="1" dirty="0"/>
              <a:t>left.</a:t>
            </a:r>
            <a:r>
              <a:rPr lang="en-US" dirty="0"/>
              <a:t> </a:t>
            </a:r>
          </a:p>
          <a:p>
            <a:r>
              <a:rPr lang="en-US" dirty="0"/>
              <a:t>Each Partition is </a:t>
            </a:r>
            <a:r>
              <a:rPr lang="en-US" b="1" dirty="0"/>
              <a:t>internally sorted recursively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38846" y="5264076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2722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38131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3465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8799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4133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59467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4801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7388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722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31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465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799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33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467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801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060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75394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70060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394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94986" y="6031020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25" name="Straight Arrow Connector 24"/>
          <p:cNvCxnSpPr>
            <a:stCxn id="24" idx="0"/>
            <a:endCxn id="4" idx="2"/>
          </p:cNvCxnSpPr>
          <p:nvPr/>
        </p:nvCxnSpPr>
        <p:spPr>
          <a:xfrm flipH="1" flipV="1">
            <a:off x="3005546" y="5645076"/>
            <a:ext cx="1999" cy="3859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75142" y="6031468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H="1" flipV="1">
            <a:off x="7796122" y="5645524"/>
            <a:ext cx="1998" cy="3859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27" y="3733800"/>
            <a:ext cx="9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Pivot </a:t>
            </a:r>
          </a:p>
          <a:p>
            <a:pPr algn="ctr"/>
            <a:r>
              <a:rPr lang="en-US" b="1" dirty="0" smtClean="0">
                <a:solidFill>
                  <a:srgbClr val="AD1457"/>
                </a:solidFill>
              </a:rPr>
              <a:t>Element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29" name="Straight Arrow Connector 28"/>
          <p:cNvCxnSpPr>
            <a:stCxn id="28" idx="2"/>
            <a:endCxn id="12" idx="0"/>
          </p:cNvCxnSpPr>
          <p:nvPr/>
        </p:nvCxnSpPr>
        <p:spPr>
          <a:xfrm>
            <a:off x="2996661" y="4380131"/>
            <a:ext cx="0" cy="50665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animBg="1"/>
      <p:bldP spid="5" grpId="0" uiExpand="1" animBg="1"/>
      <p:bldP spid="6" grpId="0" uiExpand="1" animBg="1"/>
      <p:bldP spid="7" grpId="0" uiExpand="1" animBg="1"/>
      <p:bldP spid="8" grpId="0" uiExpand="1" animBg="1"/>
      <p:bldP spid="9" grpId="0" uiExpand="1" animBg="1"/>
      <p:bldP spid="10" grpId="0" uiExpand="1" animBg="1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16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  <p:bldP spid="21" grpId="0" uiExpand="1" animBg="1"/>
      <p:bldP spid="22" grpId="0" uiExpand="1" animBg="1"/>
      <p:bldP spid="23" grpId="0" uiExpand="1" animBg="1"/>
      <p:bldP spid="24" grpId="0" uiExpand="1"/>
      <p:bldP spid="26" grpId="0" uiExpand="1"/>
      <p:bldP spid="28" grpId="0" uiExpan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1023" y="5027025"/>
            <a:ext cx="161775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D1457"/>
                </a:solidFill>
              </a:rPr>
              <a:t>LB = 0, UB = 9</a:t>
            </a:r>
            <a:endParaRPr lang="en-US" sz="2000" b="1" dirty="0">
              <a:solidFill>
                <a:srgbClr val="AD1457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1023" y="5482048"/>
            <a:ext cx="81785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D1457"/>
                </a:solidFill>
              </a:rPr>
              <a:t>p = 42</a:t>
            </a:r>
            <a:endParaRPr lang="en-US" sz="2000" b="1" dirty="0">
              <a:solidFill>
                <a:srgbClr val="AD1457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1269929" y="1655343"/>
            <a:ext cx="311304" cy="443173"/>
            <a:chOff x="3701591" y="1754959"/>
            <a:chExt cx="311304" cy="443173"/>
          </a:xfrm>
        </p:grpSpPr>
        <p:sp>
          <p:nvSpPr>
            <p:cNvPr id="35" name="TextBox 34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5866233" y="2689412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63996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69405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74739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41" name="Rectangle 40"/>
          <p:cNvSpPr/>
          <p:nvPr/>
        </p:nvSpPr>
        <p:spPr>
          <a:xfrm>
            <a:off x="80073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42" name="Rectangle 41"/>
          <p:cNvSpPr/>
          <p:nvPr/>
        </p:nvSpPr>
        <p:spPr>
          <a:xfrm>
            <a:off x="85407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90741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106668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510681" y="3097378"/>
            <a:ext cx="311304" cy="443173"/>
            <a:chOff x="3701591" y="1754959"/>
            <a:chExt cx="311304" cy="443173"/>
          </a:xfrm>
        </p:grpSpPr>
        <p:sp>
          <p:nvSpPr>
            <p:cNvPr id="48" name="TextBox 4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0818958" y="3134481"/>
            <a:ext cx="311304" cy="443173"/>
            <a:chOff x="3701591" y="1754959"/>
            <a:chExt cx="311304" cy="443173"/>
          </a:xfrm>
        </p:grpSpPr>
        <p:sp>
          <p:nvSpPr>
            <p:cNvPr id="51" name="TextBox 5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0569" y="268941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9607569" y="268941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55" name="Freeform 54"/>
          <p:cNvSpPr/>
          <p:nvPr/>
        </p:nvSpPr>
        <p:spPr>
          <a:xfrm flipV="1">
            <a:off x="7190816" y="2427058"/>
            <a:ext cx="2690100" cy="24480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237963" y="2381656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66233" y="392263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63996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69405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60" name="Rectangle 59"/>
          <p:cNvSpPr/>
          <p:nvPr/>
        </p:nvSpPr>
        <p:spPr>
          <a:xfrm>
            <a:off x="74739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61" name="Rectangle 60"/>
          <p:cNvSpPr/>
          <p:nvPr/>
        </p:nvSpPr>
        <p:spPr>
          <a:xfrm>
            <a:off x="80073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62" name="Rectangle 61"/>
          <p:cNvSpPr/>
          <p:nvPr/>
        </p:nvSpPr>
        <p:spPr>
          <a:xfrm>
            <a:off x="85407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63" name="Rectangle 62"/>
          <p:cNvSpPr/>
          <p:nvPr/>
        </p:nvSpPr>
        <p:spPr>
          <a:xfrm>
            <a:off x="90741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96075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65" name="Rectangle 64"/>
          <p:cNvSpPr/>
          <p:nvPr/>
        </p:nvSpPr>
        <p:spPr>
          <a:xfrm>
            <a:off x="101334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106668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67" name="Group 66"/>
          <p:cNvGrpSpPr/>
          <p:nvPr/>
        </p:nvGrpSpPr>
        <p:grpSpPr>
          <a:xfrm>
            <a:off x="7019931" y="4335657"/>
            <a:ext cx="311304" cy="443173"/>
            <a:chOff x="3701591" y="1754959"/>
            <a:chExt cx="311304" cy="443173"/>
          </a:xfrm>
        </p:grpSpPr>
        <p:sp>
          <p:nvSpPr>
            <p:cNvPr id="68" name="TextBox 6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9718617" y="4322594"/>
            <a:ext cx="311304" cy="443173"/>
            <a:chOff x="3701591" y="1754959"/>
            <a:chExt cx="311304" cy="443173"/>
          </a:xfrm>
        </p:grpSpPr>
        <p:sp>
          <p:nvSpPr>
            <p:cNvPr id="71" name="TextBox 7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7473970" y="392263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74" name="Rectangle 73"/>
          <p:cNvSpPr/>
          <p:nvPr/>
        </p:nvSpPr>
        <p:spPr>
          <a:xfrm>
            <a:off x="5854510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75" name="Freeform 74"/>
          <p:cNvSpPr/>
          <p:nvPr/>
        </p:nvSpPr>
        <p:spPr>
          <a:xfrm flipV="1">
            <a:off x="6079989" y="3670986"/>
            <a:ext cx="1673133" cy="24480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615688" y="3621256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5983812" y="1708358"/>
            <a:ext cx="311304" cy="443173"/>
            <a:chOff x="3701591" y="1754959"/>
            <a:chExt cx="311304" cy="443173"/>
          </a:xfrm>
        </p:grpSpPr>
        <p:sp>
          <p:nvSpPr>
            <p:cNvPr id="79" name="TextBox 78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6091023" y="5937071"/>
            <a:ext cx="13773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D1457"/>
                </a:solidFill>
              </a:rPr>
              <a:t>k = 0, l = 10</a:t>
            </a:r>
            <a:endParaRPr lang="en-US" sz="2000" b="1" dirty="0">
              <a:solidFill>
                <a:srgbClr val="AD1457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4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0457 -0.0009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4883 0.00046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0105 0.09699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0.04531 0.00093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31 0.00093 L -0.08503 0.00278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0.04688 -0.00139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139 L 0.0918 -0.00139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022E-16 L -0.04063 0.0004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3 0.00046 L -0.08555 -0.00162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55 -0.00162 L -0.12956 0.0004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56 0.00046 L -0.17448 0.00046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4" presetClass="exit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2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29352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3" grpId="0" animBg="1"/>
      <p:bldP spid="74" grpId="0" animBg="1"/>
      <p:bldP spid="75" grpId="0" animBg="1"/>
      <p:bldP spid="76" grpId="0"/>
      <p:bldP spid="77" grpId="0" animBg="1"/>
      <p:bldP spid="77" grpId="3" animBg="1"/>
      <p:bldP spid="77" grpId="4" animBg="1"/>
      <p:bldP spid="81" grpId="0" animBg="1"/>
      <p:bldP spid="82" grpId="0" animBg="1"/>
      <p:bldP spid="8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852785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63996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6940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74739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73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42" name="Rectangle 41"/>
          <p:cNvSpPr/>
          <p:nvPr/>
        </p:nvSpPr>
        <p:spPr>
          <a:xfrm>
            <a:off x="85407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90741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106668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523744" y="4989404"/>
            <a:ext cx="311304" cy="443173"/>
            <a:chOff x="3701591" y="1754959"/>
            <a:chExt cx="311304" cy="443173"/>
          </a:xfrm>
        </p:grpSpPr>
        <p:sp>
          <p:nvSpPr>
            <p:cNvPr id="48" name="TextBox 4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7527118" y="4989404"/>
            <a:ext cx="311304" cy="443173"/>
            <a:chOff x="3701591" y="1754959"/>
            <a:chExt cx="311304" cy="443173"/>
          </a:xfrm>
        </p:grpSpPr>
        <p:sp>
          <p:nvSpPr>
            <p:cNvPr id="51" name="TextBox 5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6399633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62" name="Rectangle 61"/>
          <p:cNvSpPr/>
          <p:nvPr/>
        </p:nvSpPr>
        <p:spPr>
          <a:xfrm>
            <a:off x="85407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63" name="Rectangle 62"/>
          <p:cNvSpPr/>
          <p:nvPr/>
        </p:nvSpPr>
        <p:spPr>
          <a:xfrm>
            <a:off x="90741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96075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65" name="Rectangle 64"/>
          <p:cNvSpPr/>
          <p:nvPr/>
        </p:nvSpPr>
        <p:spPr>
          <a:xfrm>
            <a:off x="10133433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10666833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74" name="Rectangle 73"/>
          <p:cNvSpPr/>
          <p:nvPr/>
        </p:nvSpPr>
        <p:spPr>
          <a:xfrm>
            <a:off x="5854510" y="5555497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927772" y="1750420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5340" y="1750420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468302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001018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00429" y="244774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88" name="Rectangle 87"/>
          <p:cNvSpPr/>
          <p:nvPr/>
        </p:nvSpPr>
        <p:spPr>
          <a:xfrm>
            <a:off x="6954812" y="244774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grpSp>
        <p:nvGrpSpPr>
          <p:cNvPr id="89" name="Group 88"/>
          <p:cNvGrpSpPr/>
          <p:nvPr/>
        </p:nvGrpSpPr>
        <p:grpSpPr>
          <a:xfrm>
            <a:off x="6003267" y="2870111"/>
            <a:ext cx="311304" cy="443173"/>
            <a:chOff x="3701591" y="1754959"/>
            <a:chExt cx="311304" cy="443173"/>
          </a:xfrm>
        </p:grpSpPr>
        <p:sp>
          <p:nvSpPr>
            <p:cNvPr id="90" name="TextBox 89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600068" y="2857048"/>
            <a:ext cx="311304" cy="443173"/>
            <a:chOff x="3701591" y="1754959"/>
            <a:chExt cx="311304" cy="443173"/>
          </a:xfrm>
        </p:grpSpPr>
        <p:sp>
          <p:nvSpPr>
            <p:cNvPr id="93" name="TextBox 9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5921843" y="328965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848815" y="2445572"/>
            <a:ext cx="54864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6407031" y="3446540"/>
            <a:ext cx="0" cy="1005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461173" y="3402644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991689" y="3396538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843182" y="2450817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100" name="Rectangle 99"/>
          <p:cNvSpPr/>
          <p:nvPr/>
        </p:nvSpPr>
        <p:spPr>
          <a:xfrm>
            <a:off x="6940569" y="456328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5921843" y="5390603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395663" y="456328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6386570" y="456328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114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04544 0.0007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13 0.09907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-0.04466 0.00255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6 0.00255 L -0.08542 0.0025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1 0.00254 L -0.13086 0.00185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9907 L -4.79167E-6 2.96296E-6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04453 -0.00092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13 0.09908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3776 -0.00092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00092 L -0.08229 -2.22222E-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77" grpId="3" animBg="1"/>
      <p:bldP spid="83" grpId="0"/>
      <p:bldP spid="84" grpId="0"/>
      <p:bldP spid="87" grpId="0" animBg="1"/>
      <p:bldP spid="88" grpId="0" animBg="1"/>
      <p:bldP spid="72" grpId="0" animBg="1"/>
      <p:bldP spid="98" grpId="0"/>
      <p:bldP spid="99" grpId="0"/>
      <p:bldP spid="95" grpId="0" animBg="1"/>
      <p:bldP spid="100" grpId="0" animBg="1"/>
      <p:bldP spid="73" grpId="0" animBg="1"/>
      <p:bldP spid="10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73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58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407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65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106668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6399633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65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9607569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65" name="Rectangle 64"/>
          <p:cNvSpPr/>
          <p:nvPr/>
        </p:nvSpPr>
        <p:spPr>
          <a:xfrm>
            <a:off x="10133433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10666833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74" name="Rectangle 73"/>
          <p:cNvSpPr/>
          <p:nvPr/>
        </p:nvSpPr>
        <p:spPr>
          <a:xfrm>
            <a:off x="5854510" y="516360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8083146" y="705389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727450" y="705389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8001018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11283799" y="2857048"/>
            <a:ext cx="311304" cy="443173"/>
            <a:chOff x="3701591" y="1754959"/>
            <a:chExt cx="311304" cy="443173"/>
          </a:xfrm>
        </p:grpSpPr>
        <p:sp>
          <p:nvSpPr>
            <p:cNvPr id="93" name="TextBox 9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5934906" y="347253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112933" y="4787305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727666" y="4787305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0160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76" name="Rectangle 75"/>
          <p:cNvSpPr/>
          <p:nvPr/>
        </p:nvSpPr>
        <p:spPr>
          <a:xfrm>
            <a:off x="85494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78" name="Rectangle 77"/>
          <p:cNvSpPr/>
          <p:nvPr/>
        </p:nvSpPr>
        <p:spPr>
          <a:xfrm>
            <a:off x="90828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79" name="Rectangle 78"/>
          <p:cNvSpPr/>
          <p:nvPr/>
        </p:nvSpPr>
        <p:spPr>
          <a:xfrm>
            <a:off x="96162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80" name="Rectangle 79"/>
          <p:cNvSpPr/>
          <p:nvPr/>
        </p:nvSpPr>
        <p:spPr>
          <a:xfrm>
            <a:off x="10142141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81" name="Rectangle 80"/>
          <p:cNvSpPr/>
          <p:nvPr/>
        </p:nvSpPr>
        <p:spPr>
          <a:xfrm>
            <a:off x="10675541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7997785" y="2451201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8169464" y="2859168"/>
            <a:ext cx="311304" cy="443173"/>
            <a:chOff x="3701591" y="1754959"/>
            <a:chExt cx="311304" cy="443173"/>
          </a:xfrm>
        </p:grpSpPr>
        <p:sp>
          <p:nvSpPr>
            <p:cNvPr id="104" name="TextBox 103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9" name="Freeform 108"/>
          <p:cNvSpPr/>
          <p:nvPr/>
        </p:nvSpPr>
        <p:spPr>
          <a:xfrm flipV="1">
            <a:off x="8324086" y="2246811"/>
            <a:ext cx="516191" cy="196712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8247022" y="1962688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8525697" y="246017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112" name="Rectangle 111"/>
          <p:cNvSpPr/>
          <p:nvPr/>
        </p:nvSpPr>
        <p:spPr>
          <a:xfrm>
            <a:off x="7992297" y="2460170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rgbClr val="F9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9080881" y="4652551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4688 -0.00138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138 L 0.08594 -0.0002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013 0.09722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-0.04271 0.00209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71 0.00209 L -0.08346 0.00023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47 0.00023 L -0.12539 -0.00185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39 -0.00185 L -0.17174 -0.00185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53 -7.40741E-7 L -0.20859 -0.00115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1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50"/>
                            </p:stCondLst>
                            <p:childTnLst>
                              <p:par>
                                <p:cTn id="1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29352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83" grpId="0"/>
      <p:bldP spid="84" grpId="0"/>
      <p:bldP spid="98" grpId="0"/>
      <p:bldP spid="99" grpId="0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09" grpId="0" animBg="1"/>
      <p:bldP spid="110" grpId="0"/>
      <p:bldP spid="111" grpId="0" animBg="1"/>
      <p:bldP spid="112" grpId="0" animBg="1"/>
      <p:bldP spid="114" grpId="0" animBg="1"/>
      <p:bldP spid="1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&amp; Conquer (D&amp;C) Technique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412632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666833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63996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65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74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075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87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1334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94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6668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99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854510" y="5163609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141240" y="705389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727450" y="705389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5934906" y="347253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073744" y="3441832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669575" y="3441831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rgbClr val="F9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10138972" y="3867248"/>
            <a:ext cx="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9201430" y="1748825"/>
            <a:ext cx="311304" cy="443173"/>
            <a:chOff x="3701591" y="1754959"/>
            <a:chExt cx="311304" cy="443173"/>
          </a:xfrm>
        </p:grpSpPr>
        <p:sp>
          <p:nvSpPr>
            <p:cNvPr id="71" name="TextBox 7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9061106" y="131345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lt1"/>
                </a:solidFill>
              </a:rPr>
              <a:t>94</a:t>
            </a:r>
            <a:endParaRPr lang="en-US" sz="2400" b="1" dirty="0">
              <a:solidFill>
                <a:schemeClr val="lt1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1331696" y="1729288"/>
            <a:ext cx="311304" cy="443173"/>
            <a:chOff x="3701591" y="1754959"/>
            <a:chExt cx="311304" cy="443173"/>
          </a:xfrm>
        </p:grpSpPr>
        <p:sp>
          <p:nvSpPr>
            <p:cNvPr id="87" name="TextBox 8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9" name="Freeform 88"/>
          <p:cNvSpPr/>
          <p:nvPr/>
        </p:nvSpPr>
        <p:spPr>
          <a:xfrm flipV="1">
            <a:off x="10453203" y="1045028"/>
            <a:ext cx="516191" cy="246530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0389202" y="993603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0668261" y="132165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dk1"/>
                </a:solidFill>
              </a:rPr>
              <a:t>99</a:t>
            </a:r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134861" y="132165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97" name="Rectangle 96"/>
          <p:cNvSpPr/>
          <p:nvPr/>
        </p:nvSpPr>
        <p:spPr>
          <a:xfrm>
            <a:off x="9051757" y="255506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9585157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10111021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102" name="Rectangle 101"/>
          <p:cNvSpPr/>
          <p:nvPr/>
        </p:nvSpPr>
        <p:spPr>
          <a:xfrm>
            <a:off x="10644421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10210984" y="2990437"/>
            <a:ext cx="311304" cy="443173"/>
            <a:chOff x="3701591" y="1754959"/>
            <a:chExt cx="311304" cy="443173"/>
          </a:xfrm>
        </p:grpSpPr>
        <p:sp>
          <p:nvSpPr>
            <p:cNvPr id="107" name="TextBox 10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10747580" y="2970900"/>
            <a:ext cx="311304" cy="443173"/>
            <a:chOff x="3701591" y="1754959"/>
            <a:chExt cx="311304" cy="443173"/>
          </a:xfrm>
        </p:grpSpPr>
        <p:sp>
          <p:nvSpPr>
            <p:cNvPr id="117" name="TextBox 11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5" name="Freeform 124"/>
          <p:cNvSpPr/>
          <p:nvPr/>
        </p:nvSpPr>
        <p:spPr>
          <a:xfrm flipV="1">
            <a:off x="9257094" y="2289004"/>
            <a:ext cx="1058304" cy="27104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9463364" y="2234571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0105494" y="255033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9048574" y="255071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9173396" y="4566954"/>
            <a:ext cx="311304" cy="443173"/>
            <a:chOff x="3701591" y="1754959"/>
            <a:chExt cx="311304" cy="443173"/>
          </a:xfrm>
        </p:grpSpPr>
        <p:sp>
          <p:nvSpPr>
            <p:cNvPr id="130" name="TextBox 129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10242036" y="4566954"/>
            <a:ext cx="311304" cy="443173"/>
            <a:chOff x="3701591" y="1754959"/>
            <a:chExt cx="311304" cy="443173"/>
          </a:xfrm>
        </p:grpSpPr>
        <p:sp>
          <p:nvSpPr>
            <p:cNvPr id="133" name="TextBox 13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5" name="Rectangle 134"/>
          <p:cNvSpPr/>
          <p:nvPr/>
        </p:nvSpPr>
        <p:spPr>
          <a:xfrm>
            <a:off x="9079035" y="4128373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 flipV="1">
            <a:off x="9283873" y="3828303"/>
            <a:ext cx="626481" cy="27104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9287519" y="3809942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9080701" y="412197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39" name="Rectangle 138"/>
          <p:cNvSpPr/>
          <p:nvPr/>
        </p:nvSpPr>
        <p:spPr>
          <a:xfrm>
            <a:off x="9584132" y="412401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0.04687 -0.001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7 -0.00139 L 0.08594 -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013 0.0990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04271 0.0020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4688 -0.0013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04271 0.0020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0487 1.85185E-6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7 3.03577E-17 L 0.08737 0.00185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-0.03893 4.07407E-6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1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83" grpId="0"/>
      <p:bldP spid="84" grpId="0"/>
      <p:bldP spid="98" grpId="0"/>
      <p:bldP spid="99" grpId="0"/>
      <p:bldP spid="114" grpId="0" animBg="1"/>
      <p:bldP spid="114" grpId="1" animBg="1"/>
      <p:bldP spid="73" grpId="0" animBg="1"/>
      <p:bldP spid="89" grpId="0" animBg="1"/>
      <p:bldP spid="90" grpId="0"/>
      <p:bldP spid="91" grpId="0" animBg="1"/>
      <p:bldP spid="95" grpId="0" animBg="1"/>
      <p:bldP spid="97" grpId="0" animBg="1"/>
      <p:bldP spid="100" grpId="0" animBg="1"/>
      <p:bldP spid="101" grpId="0" animBg="1"/>
      <p:bldP spid="102" grpId="0" animBg="1"/>
      <p:bldP spid="125" grpId="0" animBg="1"/>
      <p:bldP spid="126" grpId="0"/>
      <p:bldP spid="127" grpId="0" animBg="1"/>
      <p:bldP spid="128" grpId="0" animBg="1"/>
      <p:bldP spid="135" grpId="0" animBg="1"/>
      <p:bldP spid="136" grpId="0" animBg="1"/>
      <p:bldP spid="137" grpId="0"/>
      <p:bldP spid="138" grpId="0" animBg="1"/>
      <p:bldP spid="1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120089" cy="5590565"/>
          </a:xfrm>
          <a:solidFill>
            <a:srgbClr val="424242"/>
          </a:solidFill>
        </p:spPr>
        <p:txBody>
          <a:bodyPr/>
          <a:lstStyle/>
          <a:p>
            <a:pPr marL="0" indent="0" algn="l">
              <a:buNone/>
            </a:pPr>
            <a:r>
              <a:rPr lang="pt-BR" sz="22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Procedure: quicksort(T[i,…,j])</a:t>
            </a:r>
          </a:p>
          <a:p>
            <a:pPr marL="0" indent="0" algn="l">
              <a:buNone/>
            </a:pP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{Sorts 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subarray T[i,…,j] into ascending 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order}</a:t>
            </a:r>
            <a:endParaRPr lang="pt-BR" sz="2200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if j 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– i is sufficiently 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small then 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insert (T[i,…,j])</a:t>
            </a:r>
          </a:p>
          <a:p>
            <a:pPr marL="0" indent="0" algn="l">
              <a:buNone/>
            </a:pP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else</a:t>
            </a:r>
            <a:endParaRPr lang="pt-BR" sz="2200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	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pivot(T[i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,…,j],l)</a:t>
            </a:r>
          </a:p>
          <a:p>
            <a:pPr marL="0" indent="0" algn="l">
              <a:buNone/>
            </a:pP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quicksort(T[i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,…,l - 1])</a:t>
            </a:r>
          </a:p>
          <a:p>
            <a:pPr marL="0" indent="0" algn="l">
              <a:buNone/>
            </a:pP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quicksort(T[l+1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,…,j]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60274" y="863444"/>
            <a:ext cx="6600547" cy="55905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Procedure: pivot(T[i,…,j]; var l)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k ← i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l ← j + 1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repeat k ← k+1 until T[k] &gt; p or k ≥ j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repeat l ← l-1 until T[l] ≤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Swap T[k] and T[l]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Repeat k ← k+1 until T[k] &gt;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Repeat l ← l-1 until T[l] ≤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</a:t>
            </a:r>
            <a:r>
              <a:rPr lang="en-US" dirty="0" smtClean="0"/>
              <a:t>Algorithm – Analysis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Worst Case </a:t>
                </a:r>
              </a:p>
              <a:p>
                <a:pPr lvl="1" indent="-342900"/>
                <a:r>
                  <a:rPr lang="en-US" dirty="0"/>
                  <a:t>Running time depends on </a:t>
                </a:r>
                <a:r>
                  <a:rPr lang="en-US" b="1" dirty="0"/>
                  <a:t>which element is chosen as key or pivot </a:t>
                </a:r>
                <a:r>
                  <a:rPr lang="en-US" dirty="0"/>
                  <a:t>element.</a:t>
                </a:r>
              </a:p>
              <a:p>
                <a:pPr lvl="1" indent="-342900"/>
                <a:r>
                  <a:rPr lang="en-US" dirty="0"/>
                  <a:t>The worst case behavior for quick sort occurs when the array is partitioned into one sub-array with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elements and the other with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element</a:t>
                </a:r>
                <a:r>
                  <a:rPr lang="en-US" dirty="0"/>
                  <a:t>.</a:t>
                </a:r>
              </a:p>
              <a:p>
                <a:pPr lvl="1" indent="-342900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/>
                  <a:t>In this case, the recurrence will be,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(0)+</m:t>
                      </m:r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−1)+ </m:t>
                      </m:r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l-GR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baseline="3000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Best Case</a:t>
                </a:r>
              </a:p>
              <a:p>
                <a:pPr lvl="1"/>
                <a:r>
                  <a:rPr lang="en-US" b="1" dirty="0"/>
                  <a:t>Occurs when partition produces sub-problems each of size n/2.</a:t>
                </a:r>
              </a:p>
              <a:p>
                <a:pPr lvl="1" indent="-342900"/>
                <a:r>
                  <a:rPr lang="en-US" dirty="0"/>
                  <a:t>Recurrence equation: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/2)+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2,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2,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1,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baseline="30000" dirty="0" err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aseline="30000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𝒏𝒍𝒐𝒈𝒏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137544" y="3432075"/>
            <a:ext cx="1920240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32742" y="5762898"/>
            <a:ext cx="2482457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Algorithm –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Average Case</a:t>
                </a:r>
              </a:p>
              <a:p>
                <a:pPr lvl="1"/>
                <a:r>
                  <a:rPr lang="en-US" dirty="0"/>
                  <a:t>Average case running time is much closer to the best case.</a:t>
                </a:r>
              </a:p>
              <a:p>
                <a:pPr lvl="1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/>
                  <a:t>If suppose the partitioning algorithm produces a </a:t>
                </a:r>
                <a:r>
                  <a:rPr lang="en-US" b="1" dirty="0"/>
                  <a:t>9:1 proportional </a:t>
                </a:r>
                <a:r>
                  <a:rPr lang="en-US" dirty="0"/>
                  <a:t>split the recurrence will be, 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(9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/10)+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/10)+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𝒏𝒍𝒐𝒈𝒏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832743" y="2414581"/>
            <a:ext cx="2495903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8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array in ascending order using quick sort algorithm. 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5, 3, 8, 9, 1, 7, 0, 2, 6, 4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3, 1, 4, 1, 5, 9, 2, 6, 5, 3, 5, 8, 9 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9, 7, 5, 11, 12, 2, 14, 3, 10, 6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 two integers. We wish to compute the </a:t>
                </a:r>
                <a:r>
                  <a:rPr lang="en-US" b="1" dirty="0"/>
                  <a:t>exponentiation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Algorithm using </a:t>
                </a:r>
                <a:r>
                  <a:rPr lang="en-US" b="1" dirty="0"/>
                  <a:t>Sequential Approach: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This </a:t>
                </a:r>
                <a:r>
                  <a:rPr lang="en-US" dirty="0"/>
                  <a:t>algorithm takes a time in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since the instruction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is executed exactly 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times</a:t>
                </a:r>
                <a:r>
                  <a:rPr lang="en-US" dirty="0"/>
                  <a:t>, provided the multiplications are counted as elementary operations.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 txBox="1">
            <a:spLocks/>
          </p:cNvSpPr>
          <p:nvPr/>
        </p:nvSpPr>
        <p:spPr>
          <a:xfrm>
            <a:off x="3781153" y="2035082"/>
            <a:ext cx="4533900" cy="249286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pt-BR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exposeq(a, n)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 ← a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i ← 1 to n - 1 do </a:t>
            </a:r>
          </a:p>
          <a:p>
            <a:pPr marL="800100" lvl="2" indent="0">
              <a:buFont typeface="Arial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 ← a * r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return r</a:t>
            </a:r>
            <a:endParaRPr lang="pt-BR" sz="240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6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 </a:t>
                </a:r>
                <a:r>
                  <a:rPr lang="en-US" b="1" dirty="0"/>
                  <a:t>to handle larger operands</a:t>
                </a:r>
                <a:r>
                  <a:rPr lang="en-US" dirty="0"/>
                  <a:t>, we must consider the time required for each multiplication.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</a:t>
                </a:r>
                <a:r>
                  <a:rPr lang="en-US" dirty="0"/>
                  <a:t>the size of operand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Therefore, the multiplication performed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b="1" dirty="0"/>
                  <a:t> time </a:t>
                </a:r>
                <a:r>
                  <a:rPr lang="en-US" dirty="0"/>
                  <a:t>round the loop concerns </a:t>
                </a:r>
                <a:r>
                  <a:rPr lang="en-US" b="1" dirty="0"/>
                  <a:t>an integer of size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an integer whose size is between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𝒊𝒎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𝒊𝒎</m:t>
                    </m:r>
                  </m:oMath>
                </a14:m>
                <a:r>
                  <a:rPr lang="en-US" dirty="0"/>
                  <a:t>, which takes a time </a:t>
                </a:r>
                <a:r>
                  <a:rPr lang="en-US" dirty="0" smtClean="0"/>
                  <a:t>between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25388" y="3572436"/>
                <a:ext cx="8897470" cy="2680446"/>
              </a:xfrm>
              <a:prstGeom prst="roundRect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=5  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𝑠𝑜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i="1" dirty="0" smtClean="0">
                    <a:solidFill>
                      <a:srgbClr val="0066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=25 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and suppose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200" i="1" dirty="0" smtClean="0">
                  <a:solidFill>
                    <a:srgbClr val="0066FF"/>
                  </a:solidFill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The body of loop executes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200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time as,</a:t>
                </a:r>
              </a:p>
              <a:p>
                <a:pPr lvl="2" algn="just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200" b="1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times multiplication is already done so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=1953125</m:t>
                    </m:r>
                  </m:oMath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The size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in the 10</a:t>
                </a:r>
                <a:r>
                  <a:rPr lang="en-US" sz="2200" baseline="30000" dirty="0" smtClean="0">
                    <a:solidFill>
                      <a:schemeClr val="tx1"/>
                    </a:solidFill>
                  </a:rPr>
                  <a:t>th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iteration will be between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+1 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err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2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i.e., between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𝒕𝒐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88" y="3572436"/>
                <a:ext cx="8897470" cy="26804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85565" y="2702859"/>
                <a:ext cx="5620870" cy="682490"/>
              </a:xfrm>
              <a:prstGeom prst="rect">
                <a:avLst/>
              </a:prstGeom>
              <a:solidFill>
                <a:srgbClr val="AD1457"/>
              </a:solidFill>
              <a:ln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65" y="2702859"/>
                <a:ext cx="5620870" cy="682490"/>
              </a:xfrm>
              <a:prstGeom prst="rect">
                <a:avLst/>
              </a:prstGeom>
              <a:blipFill>
                <a:blip r:embed="rId4"/>
                <a:stretch>
                  <a:fillRect b="-12281"/>
                </a:stretch>
              </a:blipFill>
              <a:ln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57200" y="1721223"/>
            <a:ext cx="36576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 flipH="1">
            <a:off x="7530353" y="5768785"/>
            <a:ext cx="1008529" cy="376519"/>
          </a:xfrm>
          <a:prstGeom prst="wedgeRoundRectCallout">
            <a:avLst>
              <a:gd name="adj1" fmla="val -20833"/>
              <a:gd name="adj2" fmla="val -8150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10-10+1</a:t>
            </a:r>
            <a:endParaRPr lang="en-US" b="1" dirty="0">
              <a:solidFill>
                <a:srgbClr val="AD1457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211238" y="5741894"/>
            <a:ext cx="510988" cy="457200"/>
            <a:chOff x="6629401" y="5715001"/>
            <a:chExt cx="510988" cy="457200"/>
          </a:xfrm>
        </p:grpSpPr>
        <p:sp>
          <p:nvSpPr>
            <p:cNvPr id="9" name="Oval Callout 8"/>
            <p:cNvSpPr/>
            <p:nvPr/>
          </p:nvSpPr>
          <p:spPr>
            <a:xfrm>
              <a:off x="6629401" y="5715001"/>
              <a:ext cx="457200" cy="457200"/>
            </a:xfrm>
            <a:prstGeom prst="wedgeEllipseCallout">
              <a:avLst>
                <a:gd name="adj1" fmla="val -4446"/>
                <a:gd name="adj2" fmla="val -7069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AD1457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56295" y="5782235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D1457"/>
                  </a:solidFill>
                </a:rPr>
                <a:t>10</a:t>
              </a:r>
              <a:endParaRPr lang="en-US" b="1" dirty="0">
                <a:solidFill>
                  <a:srgbClr val="AD1457"/>
                </a:solidFill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6422312" y="4114800"/>
            <a:ext cx="7799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69194" y="4114800"/>
            <a:ext cx="7799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total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spent multiplying when computing an with </a:t>
                </a:r>
                <a:r>
                  <a:rPr lang="en-US" b="1" i="1" dirty="0" err="1"/>
                  <a:t>exposeq</a:t>
                </a:r>
                <a:r>
                  <a:rPr lang="en-US" dirty="0"/>
                  <a:t> is therefore,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𝑖𝑚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If we use the </a:t>
                </a:r>
                <a:r>
                  <a:rPr lang="en-US" b="1" dirty="0"/>
                  <a:t>divide-and-conquer</a:t>
                </a:r>
                <a:r>
                  <a:rPr lang="en-US" dirty="0"/>
                  <a:t> multiplication algorithm,  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𝒍𝒈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baseline="3000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572000" y="5163671"/>
            <a:ext cx="2944906" cy="497541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– D &amp;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Suppose, we want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sz="2800" b="1" dirty="0"/>
              </a:p>
              <a:p>
                <a:r>
                  <a:rPr lang="en-US" dirty="0"/>
                  <a:t>We can write as,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10  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2   </m:t>
                      </m:r>
                    </m:oMath>
                  </m:oMathPara>
                </a14:m>
                <a:endParaRPr lang="fr-FR" sz="2800" baseline="30000" dirty="0"/>
              </a:p>
              <a:p>
                <a:r>
                  <a:rPr lang="en-US" dirty="0"/>
                  <a:t>In general,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Algorithm </a:t>
                </a:r>
                <a:r>
                  <a:rPr lang="en-US" dirty="0"/>
                  <a:t>using </a:t>
                </a:r>
                <a:r>
                  <a:rPr lang="en-US" b="1" dirty="0"/>
                  <a:t>Divide &amp; Conquer Approach: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 txBox="1">
            <a:spLocks/>
          </p:cNvSpPr>
          <p:nvPr/>
        </p:nvSpPr>
        <p:spPr>
          <a:xfrm>
            <a:off x="1699259" y="4535624"/>
            <a:ext cx="7696200" cy="199798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(a, n)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= 1 then return a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is even then return [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n/2)]</a:t>
            </a:r>
            <a:r>
              <a:rPr lang="en-US" sz="2400" b="1" baseline="30000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 a *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 - 1)</a:t>
            </a:r>
          </a:p>
        </p:txBody>
      </p:sp>
    </p:spTree>
    <p:extLst>
      <p:ext uri="{BB962C8B-B14F-4D97-AF65-F5344CB8AC3E}">
        <p14:creationId xmlns:p14="http://schemas.microsoft.com/office/powerpoint/2010/main" val="389965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useful algorithms are </a:t>
            </a:r>
            <a:r>
              <a:rPr lang="en-US" dirty="0">
                <a:solidFill>
                  <a:srgbClr val="AD1457"/>
                </a:solidFill>
              </a:rPr>
              <a:t>recursive in structure</a:t>
            </a:r>
            <a:r>
              <a:rPr lang="en-US" dirty="0"/>
              <a:t>: to solve a given problem, they call themselves recursively one or more times.</a:t>
            </a:r>
          </a:p>
          <a:p>
            <a:r>
              <a:rPr lang="en-US" dirty="0"/>
              <a:t>These algorithms typically follow a </a:t>
            </a:r>
            <a:r>
              <a:rPr lang="en-US" dirty="0">
                <a:solidFill>
                  <a:srgbClr val="AD1457"/>
                </a:solidFill>
              </a:rPr>
              <a:t>divide-and-conquer</a:t>
            </a:r>
            <a:r>
              <a:rPr lang="en-US" dirty="0"/>
              <a:t> approach:</a:t>
            </a:r>
          </a:p>
          <a:p>
            <a:r>
              <a:rPr lang="en-US" dirty="0"/>
              <a:t>The divide-and-conquer approach involves </a:t>
            </a:r>
            <a:r>
              <a:rPr lang="en-US" dirty="0">
                <a:solidFill>
                  <a:srgbClr val="AD1457"/>
                </a:solidFill>
              </a:rPr>
              <a:t>three steps </a:t>
            </a:r>
            <a:r>
              <a:rPr lang="en-US" dirty="0"/>
              <a:t>at each level of the recursion: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/>
              <a:t>Divide: </a:t>
            </a:r>
            <a:r>
              <a:rPr lang="en-US" dirty="0"/>
              <a:t>Break the problem into several sub problems that are similar to the original problem but smaller in size. 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/>
              <a:t>Conquer: </a:t>
            </a:r>
            <a:r>
              <a:rPr lang="en-US" dirty="0"/>
              <a:t>Solve the sub problems recursively. If the sub problem sizes are small enough, just solve the sub problems in a straightforward manner.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/>
              <a:t>Combine: </a:t>
            </a:r>
            <a:r>
              <a:rPr lang="en-US" dirty="0"/>
              <a:t>Combine these solutions to create a solution to the original problem.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8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– D &amp; C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699259" y="4535240"/>
            <a:ext cx="7696200" cy="199798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(a, n)</a:t>
            </a:r>
          </a:p>
          <a:p>
            <a:pPr marL="400050" lvl="1" indent="0">
              <a:buNone/>
            </a:pPr>
            <a:r>
              <a:rPr lang="en-US" sz="2400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n = 1 then return a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is even then return [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n/2)]</a:t>
            </a:r>
            <a:r>
              <a:rPr lang="en-US" sz="2400" b="1" baseline="30000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 a *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 - 1)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85955" y="783771"/>
                <a:ext cx="4480560" cy="137160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955" y="783771"/>
                <a:ext cx="4480560" cy="1371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35132" y="1136466"/>
            <a:ext cx="4754880" cy="919401"/>
          </a:xfrm>
          <a:prstGeom prst="wedgeRoundRectCallout">
            <a:avLst>
              <a:gd name="adj1" fmla="val 54274"/>
              <a:gd name="adj2" fmla="val -18486"/>
              <a:gd name="adj3" fmla="val 16667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AD1457"/>
                </a:solidFill>
              </a:rPr>
              <a:t>Number </a:t>
            </a:r>
            <a:r>
              <a:rPr lang="en-US" sz="2400" dirty="0">
                <a:solidFill>
                  <a:srgbClr val="AD1457"/>
                </a:solidFill>
              </a:rPr>
              <a:t>of operations performed by the algorithm is given by,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22469" y="2320828"/>
                <a:ext cx="7315200" cy="185928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>
                  <a:solidFill>
                    <a:srgbClr val="AD1457"/>
                  </a:solidFill>
                </a:endParaRPr>
              </a:p>
              <a:p>
                <a:pPr algn="ctr"/>
                <a:r>
                  <a:rPr lang="en-US" sz="2400" dirty="0" smtClean="0">
                    <a:solidFill>
                      <a:srgbClr val="002060"/>
                    </a:solidFill>
                  </a:rPr>
                  <a:t>Solving it gives,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∈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𝒍𝒈</m:t>
                        </m:r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𝒍𝒈</m:t>
                        </m:r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69" y="2320828"/>
                <a:ext cx="7315200" cy="1859285"/>
              </a:xfrm>
              <a:prstGeom prst="rect">
                <a:avLst/>
              </a:prstGeom>
              <a:blipFill>
                <a:blip r:embed="rId3"/>
                <a:stretch>
                  <a:fillRect b="-3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83029" y="2908658"/>
            <a:ext cx="2969623" cy="919401"/>
          </a:xfrm>
          <a:prstGeom prst="wedgeRoundRectCallout">
            <a:avLst>
              <a:gd name="adj1" fmla="val 55667"/>
              <a:gd name="adj2" fmla="val -18486"/>
              <a:gd name="adj3" fmla="val 16667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Time taken by the algorithm is given by,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22423" y="3631474"/>
            <a:ext cx="3383280" cy="47026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6009160"/>
                  </p:ext>
                </p:extLst>
              </p:nvPr>
            </p:nvGraphicFramePr>
            <p:xfrm>
              <a:off x="2360024" y="2192382"/>
              <a:ext cx="7471953" cy="2473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4843">
                      <a:extLst>
                        <a:ext uri="{9D8B030D-6E8A-4147-A177-3AD203B41FA5}">
                          <a16:colId xmlns:a16="http://schemas.microsoft.com/office/drawing/2014/main" val="198151158"/>
                        </a:ext>
                      </a:extLst>
                    </a:gridCol>
                    <a:gridCol w="2846459">
                      <a:extLst>
                        <a:ext uri="{9D8B030D-6E8A-4147-A177-3AD203B41FA5}">
                          <a16:colId xmlns:a16="http://schemas.microsoft.com/office/drawing/2014/main" val="1476974717"/>
                        </a:ext>
                      </a:extLst>
                    </a:gridCol>
                    <a:gridCol w="2490651">
                      <a:extLst>
                        <a:ext uri="{9D8B030D-6E8A-4147-A177-3AD203B41FA5}">
                          <a16:colId xmlns:a16="http://schemas.microsoft.com/office/drawing/2014/main" val="2898091040"/>
                        </a:ext>
                      </a:extLst>
                    </a:gridCol>
                  </a:tblGrid>
                  <a:tr h="588049">
                    <a:tc rowSpan="2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AD1457"/>
                              </a:solidFill>
                            </a:rPr>
                            <a:t>Multiplication </a:t>
                          </a:r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865751"/>
                      </a:ext>
                    </a:extLst>
                  </a:tr>
                  <a:tr h="58804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Classic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D&amp;C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035160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exposeq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671728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expoDC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9502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6009160"/>
                  </p:ext>
                </p:extLst>
              </p:nvPr>
            </p:nvGraphicFramePr>
            <p:xfrm>
              <a:off x="2360024" y="2192382"/>
              <a:ext cx="7471953" cy="2473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4843">
                      <a:extLst>
                        <a:ext uri="{9D8B030D-6E8A-4147-A177-3AD203B41FA5}">
                          <a16:colId xmlns:a16="http://schemas.microsoft.com/office/drawing/2014/main" val="198151158"/>
                        </a:ext>
                      </a:extLst>
                    </a:gridCol>
                    <a:gridCol w="2846459">
                      <a:extLst>
                        <a:ext uri="{9D8B030D-6E8A-4147-A177-3AD203B41FA5}">
                          <a16:colId xmlns:a16="http://schemas.microsoft.com/office/drawing/2014/main" val="1476974717"/>
                        </a:ext>
                      </a:extLst>
                    </a:gridCol>
                    <a:gridCol w="2490651">
                      <a:extLst>
                        <a:ext uri="{9D8B030D-6E8A-4147-A177-3AD203B41FA5}">
                          <a16:colId xmlns:a16="http://schemas.microsoft.com/office/drawing/2014/main" val="2898091040"/>
                        </a:ext>
                      </a:extLst>
                    </a:gridCol>
                  </a:tblGrid>
                  <a:tr h="588049">
                    <a:tc rowSpan="2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AD1457"/>
                              </a:solidFill>
                            </a:rPr>
                            <a:t>Multiplication </a:t>
                          </a:r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865751"/>
                      </a:ext>
                    </a:extLst>
                  </a:tr>
                  <a:tr h="58804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Classic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D&amp;C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035160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exposeq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5161" t="-192453" r="-88009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92453" r="-489" b="-1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671728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expoDC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5161" t="-289720" r="-88009" b="-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89720" r="-489" b="-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9502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388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9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D&amp;C Running Time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/>
                  <a:t>running-time analysis </a:t>
                </a:r>
                <a:r>
                  <a:rPr lang="en-US" dirty="0"/>
                  <a:t>of such divide-and-conquer (D&amp;C) algorithms is almost automatic.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b="1" dirty="0"/>
                  <a:t>time required by D&amp;C </a:t>
                </a:r>
                <a:r>
                  <a:rPr lang="en-US" dirty="0"/>
                  <a:t>on instances of 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</a:t>
                </a:r>
                <a:r>
                  <a:rPr lang="en-US" b="1" dirty="0"/>
                  <a:t>total time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taken by this divide-and-conquer algorithm is given by recurrence equation,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𝑙𝑡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dirty="0"/>
                  <a:t>The solution of equation is given as,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	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power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229600" y="2255521"/>
                <a:ext cx="3657600" cy="45720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endParaRPr lang="en-US" sz="2400" b="1" dirty="0" smtClean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𝐚𝐓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  <a:p>
                <a:pPr algn="ctr"/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2255521"/>
                <a:ext cx="3657600" cy="457200"/>
              </a:xfrm>
              <a:prstGeom prst="round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3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1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Search is an extremely well-known instance of </a:t>
                </a:r>
                <a:r>
                  <a:rPr lang="en-US" b="1" dirty="0"/>
                  <a:t>divide-and-conquer</a:t>
                </a:r>
                <a:r>
                  <a:rPr lang="en-US" dirty="0"/>
                  <a:t> approach.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[1 . . .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be an array of </a:t>
                </a:r>
                <a:r>
                  <a:rPr lang="en-US" b="1" dirty="0"/>
                  <a:t>increasing sorted order</a:t>
                </a:r>
                <a:r>
                  <a:rPr lang="en-US" dirty="0"/>
                  <a:t>; that is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whenever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 some number. The problem consists of </a:t>
                </a:r>
                <a:r>
                  <a:rPr lang="en-US" b="1" dirty="0"/>
                  <a:t>finding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the array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if it is there.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not in the array, then we want to find </a:t>
                </a:r>
                <a:r>
                  <a:rPr lang="en-US" b="1" dirty="0"/>
                  <a:t>the position </a:t>
                </a:r>
                <a:r>
                  <a:rPr lang="en-US" dirty="0"/>
                  <a:t>where it might be inserted.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9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1: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23302"/>
              </p:ext>
            </p:extLst>
          </p:nvPr>
        </p:nvGraphicFramePr>
        <p:xfrm>
          <a:off x="2392680" y="1881158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0032" y="1016722"/>
                <a:ext cx="5511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/>
                  <a:t>Input: sorted array of integer values. 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032" y="1016722"/>
                <a:ext cx="5511936" cy="461665"/>
              </a:xfrm>
              <a:prstGeom prst="rect">
                <a:avLst/>
              </a:prstGeom>
              <a:blipFill>
                <a:blip r:embed="rId2"/>
                <a:stretch>
                  <a:fillRect l="-177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90281"/>
              </p:ext>
            </p:extLst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56729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Line 1042"/>
          <p:cNvSpPr>
            <a:spLocks noChangeShapeType="1"/>
          </p:cNvSpPr>
          <p:nvPr/>
        </p:nvSpPr>
        <p:spPr bwMode="auto">
          <a:xfrm>
            <a:off x="6095999" y="5366585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043"/>
          <p:cNvSpPr txBox="1">
            <a:spLocks noChangeArrowheads="1"/>
          </p:cNvSpPr>
          <p:nvPr/>
        </p:nvSpPr>
        <p:spPr bwMode="auto">
          <a:xfrm>
            <a:off x="4321127" y="5963536"/>
            <a:ext cx="3567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Find approximate midpoint</a:t>
            </a:r>
          </a:p>
        </p:txBody>
      </p:sp>
    </p:spTree>
    <p:extLst>
      <p:ext uri="{BB962C8B-B14F-4D97-AF65-F5344CB8AC3E}">
        <p14:creationId xmlns:p14="http://schemas.microsoft.com/office/powerpoint/2010/main" val="27414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5275</TotalTime>
  <Words>3280</Words>
  <Application>Microsoft Office PowerPoint</Application>
  <PresentationFormat>Widescreen</PresentationFormat>
  <Paragraphs>965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Roboto Condensed Light</vt:lpstr>
      <vt:lpstr>Open Sans Semibold</vt:lpstr>
      <vt:lpstr>Consolas</vt:lpstr>
      <vt:lpstr>Calibri</vt:lpstr>
      <vt:lpstr>Wingdings</vt:lpstr>
      <vt:lpstr>Wingdings 3</vt:lpstr>
      <vt:lpstr>Arial</vt:lpstr>
      <vt:lpstr>Roboto Condensed</vt:lpstr>
      <vt:lpstr>Cambria Math</vt:lpstr>
      <vt:lpstr>Times New Roman</vt:lpstr>
      <vt:lpstr>Segoe UI Black</vt:lpstr>
      <vt:lpstr>Open Sans</vt:lpstr>
      <vt:lpstr>Office Theme</vt:lpstr>
      <vt:lpstr>Unit-3 Divide and Conquer Algorithms</vt:lpstr>
      <vt:lpstr>Recurrence Equation</vt:lpstr>
      <vt:lpstr>Introduction </vt:lpstr>
      <vt:lpstr>Divide &amp; Conquer (D&amp;C) Technique</vt:lpstr>
      <vt:lpstr>Introduction </vt:lpstr>
      <vt:lpstr>D&amp;C Running Time Analysis</vt:lpstr>
      <vt:lpstr>Binary Search</vt:lpstr>
      <vt:lpstr>Introduction </vt:lpstr>
      <vt:lpstr>Binary Search Example</vt:lpstr>
      <vt:lpstr>Binary Search Example</vt:lpstr>
      <vt:lpstr>Binary Search Example</vt:lpstr>
      <vt:lpstr>Binary Search Example</vt:lpstr>
      <vt:lpstr>Binary Search – Iterative Algorithm</vt:lpstr>
      <vt:lpstr>Binary Search – Recursive Algorithm</vt:lpstr>
      <vt:lpstr>Binary Search - Analysis</vt:lpstr>
      <vt:lpstr>Binary Search – Examples</vt:lpstr>
      <vt:lpstr>Multiplying Large Integers</vt:lpstr>
      <vt:lpstr>Multiplying Large Integers – Introduction </vt:lpstr>
      <vt:lpstr>Multiplying Large Integers – Example 1 </vt:lpstr>
      <vt:lpstr>Multiplying Large Integers – Example 1 </vt:lpstr>
      <vt:lpstr>Multiplying Large Integers – Analysis </vt:lpstr>
      <vt:lpstr>Multiplying Large Integers – Example 2</vt:lpstr>
      <vt:lpstr>Merge Sort</vt:lpstr>
      <vt:lpstr>Introduction </vt:lpstr>
      <vt:lpstr>Merge Sort – Example </vt:lpstr>
      <vt:lpstr>Merge Sort – Example </vt:lpstr>
      <vt:lpstr>Merge Sort – Algorithm</vt:lpstr>
      <vt:lpstr>Merge Sort - Analysis</vt:lpstr>
      <vt:lpstr>Strassen’s Algorithm for Matrix Multiplication </vt:lpstr>
      <vt:lpstr>Matrix Multiplication</vt:lpstr>
      <vt:lpstr>Matrix Multiplication</vt:lpstr>
      <vt:lpstr>Strassen’s Algorithm for Matrix Multiplication </vt:lpstr>
      <vt:lpstr>Strassen’s Algorithm for Matrix Multiplication </vt:lpstr>
      <vt:lpstr>Strassen’s Algorithm - Analysis</vt:lpstr>
      <vt:lpstr>Quick Sort</vt:lpstr>
      <vt:lpstr>Introduction </vt:lpstr>
      <vt:lpstr>Quick Sort - Example</vt:lpstr>
      <vt:lpstr>Quick Sort - Example</vt:lpstr>
      <vt:lpstr>Quick Sort - Example</vt:lpstr>
      <vt:lpstr>Quick Sort - Example</vt:lpstr>
      <vt:lpstr>Quick Sort - Algorithm</vt:lpstr>
      <vt:lpstr>Quick Sort Algorithm – Analysis </vt:lpstr>
      <vt:lpstr>Quick Sort Algorithm – Analysis </vt:lpstr>
      <vt:lpstr>Quick Sort - Examples</vt:lpstr>
      <vt:lpstr>Exponentiation </vt:lpstr>
      <vt:lpstr>Exponentiation - Sequential </vt:lpstr>
      <vt:lpstr>Exponentiation - Sequential </vt:lpstr>
      <vt:lpstr>Exponentiation - Sequential </vt:lpstr>
      <vt:lpstr>Exponentiation – D &amp; C</vt:lpstr>
      <vt:lpstr>Exponentiation – D &amp; C</vt:lpstr>
      <vt:lpstr>Exponentiation – 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548</cp:revision>
  <dcterms:created xsi:type="dcterms:W3CDTF">2020-05-01T05:09:15Z</dcterms:created>
  <dcterms:modified xsi:type="dcterms:W3CDTF">2022-09-02T07:41:13Z</dcterms:modified>
</cp:coreProperties>
</file>